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ee3a2b3681_0_12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ee3a2b368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groups of colours that are next to each other on the colour wheel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Analogous colours</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الألوان المتماثلة: مجموعات من الألوان المتجاورة على عجلة الألوان</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类似色: 色轮上彼此相邻的颜色组</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رنگ های مشابه: گروه هایی از رنگ ها که در چرخه رنگ در کنار یکدیگر قرار دارند</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유사한 색상: 색상환에서 서로 인접한 색상 그룹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Katulad na mga kulay: mga pangkat ng mga kulay na magkatabi sa color wheel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Аналогічні кольори: групи кольорів, які знаходяться поруч один з одним на колірному колі</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Ngjyra analoge: grupe ngjyrash që janë pranë njëra-tjetrës në rrotën e ngjyrave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Նմանատիպ գույներ: գույների խմբեր, որոնք միմյանց կողքին են գունային անիվի վրա</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Analoge kleuren: groepen kleuren die naast elkaar op de kleurencirkel staan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Couleurs analogues: groupes de couleurs qui sont côte à côte sur la roue chromatique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Analoge Farben: Gruppen von Farben, die im Farbkreis nebeneinander liegen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अनुरूप रंग: रंगों के समूह जो रंग चक्र पर एक दूसरे के बगल में होते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類似色: カラーホイール上で隣り合う色のグループ</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Rengên analog: komên rengên ku li kêleka hev li ser çerxa rengîn in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समान रङहरू: रङहरूको समूहहरू जुन रङ व्हीलमा एकअर्काको छेउमा छन्</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ورته رنګونه: د رنګونو ګروپونه چې د رنګ څرخ کې یو بل ته نږدې دي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ਸਮਾਨ ਰੰਗ: ਰੰਗਾਂ ਦੇ ਸਮੂਹ ਜੋ ਰੰਗ ਚੱਕਰ 'ਤੇ ਇਕ ਦੂਜੇ ਦੇ ਨੇੜੇ ਹਨ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Cores análogas: grupos de cores que estão próximas umas das outras no círculo cromático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Аналогичные цвета: группы цветов, находящиеся рядом друг с другом на цветовом круге</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Midabada isku midka ah: kooxo midabyo ah oo ku xiga midba midka kale ee giraangiraha midabka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Colores analogos: grupos de colores que están uno al lado del otro en la rueda de colores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Rangi zinazofanana: vikundi vya rangi ambavyo viko karibu na kila mmoja kwenye gurudumu la rangi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สีที่คล้ายคลึงกัน: กลุ่มสีที่อยู่ติดกันในวงล้อสี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Benzer renkler: renk tekerleğinde yan yana bulunan renk grupları</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sắc tương tự: các nhóm màu nằm cạnh nhau trên bánh xe màu</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ee3a2b3681_0_8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ee3a2b3681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colours that are weak, and not very vivid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Dull colours</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الألوان الباهتة: الألوان ضعيفة، وليست زاهية جدًا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颜色暗淡: 颜色较弱且不太鲜艳</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رنگ های کسل کننده: رنگ هایی که ضعیف هستند و خیلی واضح نیستند</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흐릿한 색상: 약하고 선명하지 않은 색상</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Mapurol na kulay: mga kulay na mahina, at hindi masyadong matingkad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Неяскраві кольори: кольори слабкі та не дуже яскраві</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Ngjyra të zbehta: ngjyra që janë të dobëta dhe jo shumë të gjalla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Ձանձրալի գույներ: գույներ, որոնք թույլ են, և ոչ շատ վառ</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Doffe kleuren: kleuren die zwak zijn en niet erg levendig</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Couleurs ternes: couleurs faibles et peu vives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Stumpfe Farben: Farben, die schwach und nicht sehr lebendig sind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फीके रंग: ऐसे रंग जो कमज़ोर हैं, और बहुत चमकीले नहीं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くすんだ色: 色が弱く、あまり鮮やかではない</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Rengên hişk: rengên ku qels in, û ne pir zindî ne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नीरस रंगहरू: रंगहरू जुन कमजोर छन्, र धेरै जीवन्त छैनन्</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خړ رنګونه: هغه رنګونه چې ضعیف دي او ډیر روښانه ندي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ਗੂੜ੍ਹੇ ਰੰਗ: ਉਹ ਰੰਗ ਜੋ ਕਮਜ਼ੋਰ ਹਨ, ਅਤੇ ਬਹੁਤ ਚਮਕਦਾਰ ਨਹੀਂ ਹਨ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Cores opacas: cores fracas e não muito vivas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Тусклые цвета: цвета слабые и не очень яркие</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Midabo caajis ah: midabyo daciif ah, oo aan aad u iftiimin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colores apagados: colores débiles y poco vivos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Rangi nyepesi: rangi ambazo ni dhaifu, na sio wazi sana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สีหมองคล้ำ: สีอ่อนและไม่สดใสมาก</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Donuk renkler: zayıf ve çok canlı olmayan renkler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xỉn: màu sắc yếu và không sống động lắm</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ee3a2b3681_0_9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ee3a2b3681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colours that are strong and very vivid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Intense colours</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ألوان مكثفة: ألوان قوية وحيوية للغاية</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浓烈的色彩: 色彩强烈且非常鲜艳</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رنگ های تند: رنگ هایی که قوی و بسیار زنده هستند</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강렬한 색상: 강렬하고 매우 선명한 색상</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Matinding kulay: mga kulay na malakas at napakatingkad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Інтенсивні кольори: сильні та дуже яскраві кольори</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Ngjyra intensive: ngjyra që janë të forta dhe shumë të gjalla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Ինտենսիվ գույներ: գույներ, որոնք ուժեղ են և շատ վառ</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Intense kleuren: kleuren die sterk en zeer levendig zijn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Des couleurs intenses: des couleurs fortes et très vives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Intensive Farben: Farben, die kräftig und sehr lebendig sind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तीव्र रंग: ऐसे रंग जो मजबूत और बहुत चमकीले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強烈な色: 強くてとても鮮やかな色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Rengên tund: rengên ku bi hêz û pir zindî ne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तीव्र रंगहरू: बलियो र धेरै जीवन्त रंगहरू</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شدید رنګونه: هغه رنګونه چې قوي او خورا روښانه دي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ਤੀਬਰ ਰੰਗ: ਰੰਗ ਜੋ ਮਜ਼ਬੂਤ ​​​​ਅਤੇ ਬਹੁਤ ਹੀ ਚਮਕਦਾਰ ਹਨ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Cores intensas: cores fortes e muito vivas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Интенсивные цвета: цвета сильные и очень яркие</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Midabo adag: midabyo xoog leh oo aad u muuqda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Colores intensos: colores fuertes y muy vivos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Rangi kali: rangi ambazo ni kali na wazi sana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สีที่เข้มข้น: สีที่เข้มและสดใสมาก</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Yoğun renkler: güçlü ve çok canlı renkler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sắc đậm: màu sắc mạnh mẽ và rất sống động</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ee3a2b3681_0_106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ee3a2b3681_0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 reddish purple (hot pink) that is one of the colour primaries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أرجواني: أرجواني محمر (وردي فاقع) وهو أحد الألوان الأساسية</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品红: 红紫色（亮粉色），是原色之一</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ارغوانی: بنفش مایل به قرمز (صورتی تند) که یکی از رنگ های اولیه است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마젠타: 원색 중 하나인 붉은 보라색(핫핑크)</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isang mapula-pula na lilang (hot pink) na isa sa mga pangunahing kulay</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Маджента: червонувато-фіолетовий (гаряче-рожевий), який є одним із основних кольорів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një vjollcë e kuqërremtë (rozë e nxehtë) që është një nga ngjyrat primare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Մագենտա: կարմրավուն մանուշակագույն (տաք վարդագույն), որը գունային նախնականներից մեկն 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een roodachtig paars (heetroze) dat een van de primaire kleuren is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un violet rougeâtre (rose vif) qui est l'une des couleurs primaires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ein rötliches Lila (Pink), das zu den Primärfarben zählt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मैजेंटा: एक लाल बैंगनी (गर्म गुलाबी) जो प्राथमिक रंगों में से एक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赤紫色: 原色の一つである赤紫（ホットピンク）</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binefşî ya sor (pembe germ) ku yek ji rengên seretayî ye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म्याजेन्टा: रातो बैजनी (तातो गुलाबी) जुन रङ प्राइमरीहरू मध्ये एक हो</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میګینټا: یو سور ارغواني (ګرم ګلابي) چې یو له لومړني رنګونو څخه دی</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ਮੈਜੈਂਟਾ: ਇੱਕ ਲਾਲ ਜਾਮਨੀ (ਗਰਮ ਗੁਲਾਬੀ) ਜੋ ਕਿ ਰੰਗਾਂ ਦੀਆਂ ਪ੍ਰਾਇਮਰੀ ਵਿੱਚੋਂ ਇੱਕ 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um roxo avermelhado (rosa choque) que é uma das cores primárias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Пурпурный: красновато-фиолетовый (ярко-розовый), один из основных цветов.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guduudan oo guduudan (casaan kulul) oo ah mid ka mid ah midabada asaasiga ah</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un violeta rojizo (rosa intenso) que es uno de los colores primarios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Magenta: zambarau nyekundu (pink moto) ambayo ni moja ya chaguzi za rangi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สีม่วงแดง: สีม่วงแดง (ชมพูร้อน) ซึ่งเป็นหนึ่งในแม่สี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Macenta: ana renklerden biri olan kırmızımsı mor (sıcak pembe)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đỏ tươi: màu tím đỏ (hồng đậm) là một trong những màu cơ bản</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ee3a2b3681_0_11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ee3a2b3681_0_1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 colour that cannot be mixed using other colours, for example: cyan, yellow, and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Primary colour</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اللون الأساسي: لون لا يمكن مزجه مع ألوان أخرى، على سبيل المثال: الأزرق السماوي والأصفر والأرجواني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原色: 无法与其他颜色混合的颜色，例如：青色、黄色和洋红色</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رنگ اولیه: رنگی که نمی توان آن را با استفاده از رنگ های دیگر مخلوط کرد، به عنوان مثال: فیروزه ای، زرد و سرخابی</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기본 색상: 다른 색상과 혼합할 수 없는 색상(예: 청록색, 노란색, 자홍색)</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Pangunahing kulay: isang kulay na hindi maaaring ihalo gamit ang iba pang mga kulay, halimbawa: cyan, yellow, at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Основний колір: колір, який не можна змішувати з іншими кольорами, наприклад: блакитний, жовтий і пурпурний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Ngjyra primare: një ngjyrë që nuk mund të përzihet duke përdorur ngjyra të tjera, për shembull: cian, të verdhë dhe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Առաջնային գույն: գույն, որը հնարավոր չէ խառնել այլ գույներով, օրինակ՝ ցիան, դեղին և մանուշակագույն</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Primaire kleur: een kleur die niet met andere kleuren kan worden gemengd, bijvoorbeeld: cyaan, geel en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Couleur primaire: une couleur qui ne peut pas être mélangée avec d'autres couleurs, par exemple : cyan, jaune et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Primärfarbe: eine Farbe, die nicht mit anderen Farben gemischt werden kann, zum Beispiel: Cyan, Gelb und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प्राथमिक रंग: एक रंग जिसे अन्य रंगों का उपयोग करके मिश्रित नहीं किया जा सकता है, उदाहरण के लिए: सियान, पीला और मैजेंटा</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原色: 他の色と混合できない色 (例: シアン、イエロー、マゼンタ)</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 bingehîn: Rengek ku nikare bi rengên din were tevlihev kirin, mînakî: cyan, zer, û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प्राथमिक रंग: अन्य रंगहरू प्रयोग गरेर मिसाउन नसकिने रङ, उदाहरणका लागि: सियान, पहेंलो र म्याजेन्टा</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لومړني رنګ: یو رنګ چې د نورو رنګونو په کارولو سره نشي مخلوط کیدی، د بیلګې په توګه: سیان، ژیړ، او میګینټا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ਪ੍ਰਾਇਮਰੀ ਰੰਗ: ਇੱਕ ਰੰਗ ਜਿਸ ਨੂੰ ਦੂਜੇ ਰੰਗਾਂ ਦੀ ਵਰਤੋਂ ਕਰਕੇ ਮਿਲਾਇਆ ਨਹੀਂ ਜਾ ਸਕਦਾ, ਉਦਾਹਰਨ ਲਈ: ਸਿਆਨ, ਪੀਲਾ, ਅਤੇ ਮੈਜੈਂਟਾ</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Cor primária: uma cor que não pode ser misturada com outras cores, por exemplo: ciano, amarelo e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Основной цвет: цвет, который нельзя смешать с другими цветами, например: голубой, желтый и пурпурный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Midabka aasaasiga ah: midab aan lagu qasi karin iyadoo la isticmaalayo midabyo kale, tusaale ahaan: cyan, jaalle, iyo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 primario: un color que no se puede mezclar con otros colores, por ejemplo: cian, amarillo y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Rangi ya msingi: rangi ambayo haiwezi kuchanganywa kwa kutumia rangi nyingine, kwa mfano: cyan, njano na magenta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สีหลัก: สีที่ไม่สามารถผสมโดยใช้สีอื่นได้ เช่น สีฟ้า สีเหลือง และสีม่วงแดง</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Ana renk: diğer renklerle karıştırılamayan bir renk; örneğin: camgöbeği, sarı ve macenta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cơ bản: một màu không thể trộn lẫn bằng các màu khác, ví dụ: lục lam, vàng và đỏ tươi</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ee3a2b3681_0_129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ee3a2b3681_0_1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 colour that is created by mixing two primary colours, for example: red, green, and blue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Secondary colour</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اللون الثانوي: لون يتم إنشاؤه عن طريق مزج لونين أساسيين، على سبيل المثال: الأحمر والأخضر والأزرق</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次要颜色: 通过混合两种原色创建的颜色，例如：红色、绿色和蓝色</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رنگ ثانویه: رنگی که از ترکیب دو رنگ اصلی ایجاد می شود، به عنوان مثال: قرمز، سبز و آبی</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보조 색상: 빨간색, 녹색, 파란색과 같은 두 가지 기본 색상을 혼합하여 만들어지는 색상</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Pangalawang kulay: isang kulay na nilikha sa pamamagitan ng paghahalo ng dalawang pangunahing kulay, halimbawa: pula, berde, at asul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Вторинний колір: колір, який утворюється шляхом змішування двох основних кольорів, наприклад: червоного, зеленого та синього</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Ngjyra dytësore: një ngjyrë që krijohet nga përzierja e dy ngjyrave kryesore, për shembull: e kuqe, jeshile dhe blu</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Երկրորդական գույն: գույն, որը ստեղծվում է երկու հիմնական գույների խառնմամբ, օրինակ՝ կարմիր, կանաչ և կապույտ</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Secundaire kleur: een kleur die ontstaat door twee primaire kleuren te mengen, bijvoorbeeld: rood, groen en blauw</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Couleur secondaire: une couleur créée en mélangeant deux couleurs primaires, par exemple : rouge, vert et bleu</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Sekundärfarbe: eine Farbe, die durch Mischen zweier Primärfarben entsteht, zum Beispiel: Rot, Grün und Blau</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द्वितीयक रंग: एक रंग जो दो प्राथमिक रंगों को मिलाकर बनाया जाता है, उदाहरण के लिए: लाल, हरा और नीला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二次色: 2 つの原色を混合することによって作成される色 (例: 赤、緑、青)</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 duyemîn: Rengek ku bi tevlîhevkirina du rengên seretayî tê afirandin, wek nimûne: sor, kesk û şîn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माध्यमिक रंग: एउटा रङ जुन दुई प्राथमिक रङहरू मिसाएर सिर्जना गरिन्छ, उदाहरणका लागि: रातो, हरियो र नीलो</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دوهم رنګ: یو رنګ چې د دوه لومړني رنګونو په ترکیب کې رامینځته شوی ، د مثال په توګه: سور ، شین او نیلي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ਸੈਕੰਡਰੀ ਰੰਗ: ਇੱਕ ਰੰਗ ਜੋ ਦੋ ਪ੍ਰਾਇਮਰੀ ਰੰਗਾਂ ਨੂੰ ਮਿਲਾ ਕੇ ਬਣਾਇਆ ਗਿਆ ਹੈ, ਉਦਾਹਰਨ ਲਈ: ਲਾਲ, ਹਰਾ ਅਤੇ ਨੀਲਾ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Cor secundária: uma cor criada pela mistura de duas cores primárias, por exemplo: vermelho, verde e azul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Вторичный цвет: цвет, который получается путем смешивания двух основных цветов, например: красного, зеленого и синего.</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Midabka labaad: Midab lagu sameeyay isku darka laba midab oo aasaasiga ah, tusaale ahaan: casaan, cagaar, iyo buluug</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 secundario: un color que se crea mezclando dos colores primarios, por ejemplo: rojo, verde y azul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Rangi ya sekondari: rangi ambayo huundwa kwa kuchanganya rangi mbili za msingi, kwa mfano: nyekundu, kijani, na bluu</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สีรอง: สีที่เกิดจากการผสมแม่สีสองสี เช่น สีแดง สีเขียว และสีน้ำเงิน</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İkincil renk: iki ana rengin karıştırılmasıyla elde edilen renk; örneğin: kırmızı, yeşil ve mavi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thứ cấp: màu được tạo ra bằng cách trộn hai màu cơ bản, ví dụ: đỏ, lục và lam</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ee3a2b3681_0_14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ee3a2b3681_0_1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 colour scheme using one base colour, and two colours on either side of the complementary </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Split complementary colour scheme</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تقسيم نظام الألوان التكميلي: نظام ألوان باستخدام لون أساسي واحد ولونين على جانبي اللون التكميلي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分割互补色方案: 使用一种基色和互补色两侧的两种颜色的配色方案</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تقسیم طرح رنگ مکمل: یک طرح رنگ با استفاده از یک رنگ پایه و دو رنگ در دو طرف مکمل</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분할 보색 구성표: 하나의 기본 색상과 보색의 양쪽에 두 가지 색상을 사용하는 색상 구성표</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Hatiin ang komplementaryong scheme ng kulay: isang color scheme na gumagamit ng isang base na kulay, at dalawang kulay sa magkabilang gilid ng complementary</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Розділена комплементарна колірна схема: колірна схема з використанням одного базового кольору та двох кольорів по обидва боки від додаткового</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Ndani skemën plotësuese të ngjyrave: një skemë ngjyrash duke përdorur një ngjyrë bazë dhe dy ngjyra në të dyja anët e plotësueses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Լրացուցիչ գունային սխեման բաժանել: գունային սխեման՝ օգտագործելով մեկ հիմնական գույն, և երկու գույներ՝ լրացնողի երկու կողմերում</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Gesplitst complementair kleurenschema: een kleurenschema met één basiskleur en twee kleuren aan weerszijden van de complementaire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Schéma de couleurs complémentaires divisé: une palette de couleurs utilisant une couleur de base et deux couleurs de chaque côté de la couleur complémentaire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Geteiltes Komplementärfarbschema: ein Farbschema mit einer Grundfarbe und zwei Farben auf beiden Seiten der Komplementärfarbe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विभाजित पूरक रंग योजना: एक आधार रंग और पूरक के दोनों ओर दो रंगों का उपयोग करके एक रंग योजना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分割補色スキーム: 1 つの基本色とその補色の両側に 2 つの色を使用する配色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Pîlana rengên temamker dabeş bikin: nexşeyek rengînek ku yek rengê bingehîn, û du reng li her du aliyên temamker bikar tîne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विभाजन पूरक रंग योजना: एक आधार रङ प्रयोग गरी रङ योजना, र पूरकको दुवै छेउमा दुई रङहरू</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د بشپړونکي رنګ سکیم تقسیم کړئ: د رنګ سکیم چې یو اساسی رنګ کاروي، او دوه رنګونه د بشپړونکي په دواړو اړخونو کې</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ਸਪਲਿਟ ਪੂਰਕ ਰੰਗ ਸਕੀਮ: ਇੱਕ ਬੇਸ ਕਲਰ ਦੀ ਵਰਤੋਂ ਕਰਦੇ ਹੋਏ ਇੱਕ ਰੰਗ ਸਕੀਮ, ਅਤੇ ਪੂਰਕ ਦੇ ਦੋਵੇਂ ਪਾਸੇ ਦੋ ਰੰਗ</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Esquema de cores complementares dividido: um esquema de cores usando uma cor base e duas cores em cada lado da complementar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Разделенная дополнительная цветовая схема: цветовая схема, в которой используется один основной цвет и два цвета по обе стороны от дополнительного.</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Kala qaybso nidaamka midabka dhammaystiran: qaab midab leh oo isticmaalaya hal midab oo sal ah, iyo laba midab oo labada dhinac ee is-kaabaya ah</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Esquema de colores complementarios divididos: una combinación de colores que utiliza un color base y dos colores a cada lado del complementario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Gawanya mpango wa rangi unaosaidia: mpango wa rangi kwa kutumia rangi moja ya msingi, na rangi mbili kwa kila upande wa nyongeza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แยกโทนสีเสริม: โทนสีที่ใช้สีพื้นฐานสีเดียว และสีสองสีที่ด้านใดด้านหนึ่งของสีคู่ตรงข้าม</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Tamamlayıcı renk şemasını böl: bir temel renk ve tamamlayıcı rengin her iki yanında iki renk kullanan bir renk şeması</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Phân chia phối màu bổ sung: một bảng màu sử dụng một màu cơ bản và hai màu ở hai bên của màu bổ sung</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ee3a2b3681_0_15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ee3a2b3681_0_1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 colour scheme in which colours are balanced around the colour wheel in the shape of a square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Square colour scheme</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نظام الألوان المربعة: نظام ألوان يتم فيه موازنة الألوان حول عجلة الألوان على شكل مربع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方形配色方案: 一种配色方案，其中颜色在方形色轮周围保持平衡</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طرح رنگ مربع: یک طرح رنگی که در آن رنگ ها در اطراف چرخه رنگ به شکل مربع متعادل می شوند</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정사각형 색상 구성표: 정사각형 모양의 색상환을 중심으로 색상이 균형을 이룬 색상 구성표</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Square color scheme: isang color scheme kung saan ang mga kulay ay balanse sa paligid ng color wheel sa hugis ng isang parisukat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Квадратна кольорова схема: колірна схема, в якій кольори збалансовані навколо колірного кола у формі квадрата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Skema e ngjyrave katrore: një skemë ngjyrash në të cilën ngjyrat janë të balancuara rreth rrotës së ngjyrave në formën e një katrori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Քառակուսի գունային սխեման: գունային սխեման, որում գույները հավասարակշռված են գունային անիվի շուրջ՝ քառակուսու տեսքով</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Vierkant kleurenschema: een kleurenschema waarin kleuren in evenwicht zijn rond het kleurenwiel in de vorm van een vierkant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Schéma de couleurs carrées: une palette de couleurs dans laquelle les couleurs sont équilibrées autour de la roue chromatique en forme de carré</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Quadratisches Farbschema: ein Farbschema, bei dem die Farben rund um den Farbkreis in Form eines Quadrats ausgeglichen sind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चौकोर रंग योजना: एक रंग योजना जिसमें रंगों को एक वर्ग के आकार में रंग चक्र के चारों ओर संतुलित किया जाता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正方形の配色: 正方形の形をしたカラーホイールの周囲で色のバランスがとれた配色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Plana rengê çargoşe: nexşeyek rengînek ku tê de reng li dora çerxa rengan di şiklê çargoşeyê de hevseng in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वर्ग रंग योजना: एक रङ योजना जसमा रंगहरू वर्गको आकारमा रङ व्हील वरिपरि सन्तुलित हुन्छन्</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د مربع رنګ سکیم: د رنګ سکیم په کوم کې چې رنګونه د مربع په شکل کې د رنګ څرخ شاوخوا متوازن وي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ਵਰਗ ਰੰਗ ਸਕੀਮ: ਇੱਕ ਰੰਗ ਸਕੀਮ ਜਿਸ ਵਿੱਚ ਰੰਗ ਇੱਕ ਵਰਗ ਦੀ ਸ਼ਕਲ ਵਿੱਚ ਰੰਗ ਚੱਕਰ ਦੇ ਦੁਆਲੇ ਸੰਤੁਲਿਤ ਹੁੰਦੇ ਹਨ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Esquema de cores quadradas: um esquema de cores em que as cores são equilibradas em torno da roda de cores na forma de um quadrado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Цветовая гамма квадрата: цветовая схема, в которой цвета сбалансированы вокруг цветового круга в форме квадрата.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Nidaamka midabka labajibbaaran: nidaamka midabka kaas oo midabada ay isku dheeli tiran yihiin agagaarka giraangiraha midabka ee qaabka labajibbaaran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Esquema de color cuadrado: una combinación de colores en la que los colores se equilibran alrededor de la rueda de colores en forma de cuadrado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Mpango wa rangi ya mraba: mpango wa rangi ambayo rangi ni usawa karibu na gurudumu la rangi katika sura ya mraba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โทนสีแบบสี่เหลี่ยม: โทนสีที่มีความสมดุลของสีรอบๆ วงล้อสีที่มีรูปร่างเป็นสี่เหลี่ยมจัตุรัส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Kare renk şeması: renklerin kare şeklinde renk tekerleği etrafında dengelendiği bir renk şeması</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Phối màu hình vuông: một bảng màu trong đó các màu được cân bằng xung quanh bánh xe màu theo hình vuông</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ee3a2b3681_0_166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ee3a2b3681_0_1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 colour scheme in which colours are balanced around the colour wheel in the shape of a triangle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Triangle colour scheme</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نظام الألوان المثلث: نظام ألوان يتم فيه موازنة الألوان حول عجلة الألوان على شكل مثلث</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三角形配色方案: 颜色在三角形色轮周围平衡的配色方案</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طرح رنگ مثلثی: یک طرح رنگی که در آن رنگ ها در اطراف چرخه رنگ به شکل مثلث متعادل می شوند</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삼각형 색 구성표: 삼각형 모양의 색상환을 중심으로 색상이 균형을 이루는 배색</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Triangle na scheme ng kulay: isang scheme ng kulay kung saan ang mga kulay ay balanse sa paligid ng color wheel sa hugis ng isang tatsulok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Колірна схема трикутник: колірна схема, в якій кольори збалансовані навколо колірного кола у формі трикутника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Skema e ngjyrave të trekëndëshit: një skemë ngjyrash në të cilën ngjyrat janë të balancuara rreth rrotës së ngjyrave në formën e një trekëndëshi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Եռանկյունի գունային սխեման: գունային սխեման, որում գույները հավասարակշռված են գունային անիվի շուրջ՝ եռանկյունու տեսքով</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Driehoek kleurenschema: een kleurenschema waarin kleuren gebalanceerd zijn rond het kleurenwiel in de vorm van een driehoek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Schéma de couleurs triangulaires: une palette de couleurs dans laquelle les couleurs sont équilibrées autour de la roue chromatique en forme de triangle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Dreieck-Farbschema: ein Farbschema, bei dem die Farben in Form eines Dreiecks um den Farbkreis herum ausgeglichen sind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त्रिकोण रंग योजना: एक रंग योजना जिसमें रंगों को त्रिकोण के आकार में रंग चक्र के चारों ओर संतुलित किया जाता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三角形の配色: 三角形の形をしたカラーホイールの周りで色のバランスがとれた配色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 sêgoşe: nexşeyek rengîn a ku tê de reng li dora çerxa rengan di şiklê sêgoşeyekê de hevseng in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त्रिभुज रंग योजना: एक रङ योजना जसमा रंगहरू रङ व्हील वरिपरि त्रिकोणको आकारमा सन्तुलित हुन्छन्</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د مثلث رنګ سکیم: د رنګ سکیم په کوم کې چې رنګونه د مثلث په شکل کې د رنګ څرخ شاوخوا متوازن وي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ਤਿਕੋਣ ਰੰਗ ਸਕੀਮ: ਇੱਕ ਰੰਗ ਸਕੀਮ ਜਿਸ ਵਿੱਚ ਰੰਗ ਇੱਕ ਤਿਕੋਣ ਦੀ ਸ਼ਕਲ ਵਿੱਚ ਰੰਗ ਚੱਕਰ ਦੇ ਦੁਆਲੇ ਸੰਤੁਲਿਤ ਹੁੰਦੇ ਹਨ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Esquema de cores do triângulo: um esquema de cores em que as cores são equilibradas em torno da roda de cores na forma de um triângulo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Цветовая гамма треугольника: цветовая схема, в которой цвета сбалансированы вокруг цветового круга в форме треугольника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Nidaamka midabka saddex xagal: nidaamka midabka kaas oo midabada ay isku dheeli tiran yihiin agagaarka giraangiraha midabka qaabka saddex xagal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Esquema de color triangular: una combinación de colores en la que los colores se equilibran alrededor de la rueda de colores en forma de triángulo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Mpango wa rangi ya pembetatu: mpango wa rangi ambayo rangi ni usawa karibu na gurudumu la rangi katika sura ya pembetatu</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โครงร่างสีสามเหลี่ยม: โทนสีที่มีความสมดุลของสีรอบๆ วงล้อสีที่มีรูปร่างเป็นรูปสามเหลี่ยม</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Üçgen renk şeması: renklerin üçgen şeklinde renk tekerleği etrafında dengelendiği bir renk şeması</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Phối màu hình tam giác: một bảng màu trong đó các màu được cân bằng xung quanh bánh xe màu theo hình tam giác</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SLIDES_API954711395_8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SLIDES_API954711395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colours that are suggestive of heat or passion: yellows, oranges, and reds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Warm colours</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الألوان الدافئة: الألوان التي توحي بالحرارة أو العاطفة: الأصفر والبرتقالي والأحمر</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暖色调: 暗示热度或激情的颜色：黄色、橙色和红色</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رنگ های گرم: رنگ هایی که حاکی از گرما یا اشتیاق هستند: زرد، نارنجی و قرمز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따뜻한 색상: 열이나 열정을 암시하는 색상: 노란색, 주황색, 빨간색</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Mga maiinit na kulay: mga kulay na nagpapahiwatig ng init o pagsinta: dilaw, orange, at pula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Теплі кольори: кольори, які вказують на жар або пристрасть: жовті, помаранчеві та червоні</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Ngjyra të ngrohta: ngjyrat që sugjerojnë nxehtësinë ose pasionin: e verdha, portokallia dhe e kuqja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Ջերմ գույներ: գույներ, որոնք հուշում են ջերմության կամ կրքի մասին՝ դեղին, նարնջագույն և կարմիր</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Warme kleuren: kleuren die warmte of hartstocht suggereren: geel, oranje en rood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Couleurs chaudes: couleurs évocatrices de chaleur ou de passion : jaunes, oranges et rouges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Warme Farben: Farben, die Hitze oder Leidenschaft suggerieren: Gelb, Orange und Rot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गर्म रंग: रंग जो गर्मी या जुनून का संकेत देते हैं: पीला, नारंगी और लाल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暖色系: 熱や情熱を連想させる色：黄色、オレンジ、赤</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Rengên germ: rengên ku ji germê an dilşewatiyê pêşniyar dikin: zer, porteqalî û sor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तातो रंगहरू: रंगहरू जुन गर्मी वा जोशको सुझाव दिन्छन्: पहेंलो, सुन्तला र रातो</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ګرم رنګونه: هغه رنګونه چې د تودوخې یا لیوالتیا وړاندیز کوي: ژیړ، نارنج، او سور</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ਗਰਮ ਰੰਗ: ਰੰਗ ਜੋ ਗਰਮੀ ਜਾਂ ਜਨੂੰਨ ਦਾ ਸੰਕੇਤ ਦਿੰਦੇ ਹਨ: ਪੀਲੇ, ਸੰਤਰੇ ਅਤੇ ਲਾਲ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Cores quentes: cores que sugerem calor ou paixão: amarelos, laranjas e vermelhos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Теплые цвета: цвета, напоминающие о жаре или страсти: желтый, оранжевый и красный.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Midabo diiran: midabada soo jeedinaya kulayl ama xamaasad: huruud, liin, iyo casaan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Colores cálidos: Colores que sugieren calor o pasión: amarillos, naranjas y rojos.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Rangi za joto: rangi zinazoashiria joto au shauku: manjano, machungwa na nyekundu</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โทนสีอบอุ่น: สีที่สื่อถึงความร้อนหรือความหลงใหล ได้แก่ สีเหลือง สีส้ม และสีแดง</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Sıcak renkler: sıcaklığı veya tutkuyu çağrıştıran renkler: sarılar, turuncular ve kırmızılar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sắc ấm áp: màu sắc gợi lên sức nóng hoặc niềm đam mê: vàng, cam và đỏ</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SLIDES_API954711395_8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SLIDES_API954711395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adding a different colour of wet paint to a painting that is already wet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Wet-on-wet painting</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الرسم الرطب على الرطب: إضافة لون مختلف من الطلاء المبلل إلى لوحة مبللة بالفعل</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湿碰湿绘画: 在已经湿的画上添加不同颜色的湿油漆</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نقاشی خیس روی خیس: افزودن رنگ متفاوتی از رنگ مرطوب به نقاشی که از قبل خیس شده است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습식 페인팅: 이미 젖은 그림에 다른 색상의 젖은 페인트를 추가하는 것</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Wet-on-wet painting: pagdaragdag ng ibang kulay ng basang pintura sa isang painting na basa na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Фарбування мокрим по мокрому: додавання іншого кольору вологої фарби до картини, яка вже волога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Pikturë lagësht mbi lagësht: duke shtuar një ngjyrë të ndryshme të bojës së lagur në një pikturë që tashmë është e lagur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Թաց-թաց նկարչություն: թաց ներկի այլ գույն ավելացնելով նկարին, որն արդեն թաց 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Nat-in-nat schilderen: een andere kleur natte verf toevoegen aan een schilderij dat al nat is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Peinture mouillé sur mouillé: ajouter une couleur différente de peinture humide à un tableau déjà mouillé</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Nass-in-Nass-Lackierung: Hinzufügen einer anderen Farbe nasser Farbe zu einem bereits nassen Gemälde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गीली-पर-गीली पेंटिंग: किसी ऐसी पेंटिंग में, जो पहले से ही गीली है, गीले पेंट का एक अलग रंग जोड़ना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ウェット・オン・ウェット塗装: すでに濡れている絵に別の色の濡れた絵の具を追加する</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Wet-li-wet painting: zêdekirina rengekî cihêreng boyaxa şil li tabloyeke ku jixwe şil bûye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भिजेको पेन्टिङ: पहिले नै भिजेको चित्रमा भिजेको रंगको फरक रंग थप्दै</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لوند پر لوند نقاشي: په یو نقاشي کې د لوند رنګ مختلف رنګ اضافه کول چې دمخه لوند وي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ਗਿੱਲੀ-ਤੇ-ਗਿੱਲੀ ਪੇਂਟਿੰਗ: ਇੱਕ ਪੇਂਟਿੰਗ ਵਿੱਚ ਗਿੱਲੇ ਰੰਗ ਦਾ ਇੱਕ ਵੱਖਰਾ ਰੰਗ ਜੋੜਨਾ ਜੋ ਪਹਿਲਾਂ ਹੀ ਗਿੱਲੀ 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Pintura úmida sobre molhada: adicionar uma cor diferente de tinta molhada a uma pintura que já está molhada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Покраска мокрым по мокрому: добавление другого цвета влажной краски к уже влажной картине</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Rinjiyeynta qoyan-qoyan: ku darida midab kala duwan oo rinji qoyan rinjiyeyn horay u qoyan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Pintura húmedo sobre húmedo: agregar un color diferente de pintura húmeda a una pintura que ya está húmeda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Uchoraji wa mvua-kwenye: kuongeza rangi tofauti ya rangi ya mvua kwenye uchoraji ambao tayari ni mvua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การวาดภาพแบบเปียกบนเปียก: เพิ่มสีอื่นของสีเปียกให้กับภาพวาดที่เปียกอยู่แล้ว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Islak üstüne ıslak boyama: Zaten ıslak olan bir tabloya farklı bir ıslak boya rengi eklemek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Sơn ướt trên ướt: thêm một màu sơn ướt khác vào bức tranh đã ướt</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SLIDES_API954711395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SLIDES_API95471139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the arrangement of colours in an artwork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Colour composition</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تكوين اللون: ترتيب الألوان في العمل الفني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色彩构成: 艺术品中颜色的排列</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ترکیب رنگ: چیدمان رنگ ها در یک اثر هنری</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색상 구성: 작품 속 색의 배열</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Komposisyon ng kulay: ang pagsasaayos ng mga kulay sa isang likhang sining</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Кольорова композиція: розташування кольорів у художньому творі</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Përbërja e ngjyrave: renditja e ngjyrave në një vepër arti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Գույնի կազմը: գույների դասավորությունը ստեղծագործության մեջ</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Kleur compositie: de rangschikking van kleuren in een kunstwerk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Composition des couleurs: l'agencement des couleurs dans une œuvre d'art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Farbkomposition: die Anordnung der Farben in einem Kunstwerk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रंग रचना: किसी कलाकृति में रंगों की व्यवस्था</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色の構成: 作品内の色の配置</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Kompozîsyona rengîn: lihevhatina rengan di berhemeke hunerî de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रंग संरचना: एक कलाकृति मा रंग को व्यवस्था</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د رنګ ترکیب: په هنري کار کې د رنګونو ترتیب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ਰੰਗ ਰਚਨਾ: ਇੱਕ ਕਲਾਕਾਰੀ ਵਿੱਚ ਰੰਗਾਂ ਦਾ ਪ੍ਰਬੰਧ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Composição de cores: o arranjo de cores em uma obra de arte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Цветовая композиция: расположение цветов в произведении искусства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Halabuurka midabka: habaynta midabada ee farshaxanka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composición de colores: la disposición de los colores en una obra de arte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Utungaji wa rangi: mpangilio wa rangi katika mchoro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องค์ประกอบสี: การจัดเรียงสีในงานศิลปะ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Renk kompozisyonu: bir sanat eserinde renklerin düzenlenmesi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Thành phần màu sắc: sự sắp xếp màu sắc trong một tác phẩm nghệ thuật</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SLIDES_API954711395_9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SLIDES_API954711395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489755167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64897551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ee3a2b3681_0_2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ee3a2b3681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the balanced choice of colours in an artwork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Colour scheme</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نظام الألوان: الاختيار المتوازن للألوان في العمل الفني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配色方案: 艺术品中色彩的平衡选择</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طرح رنگ: انتخاب متعادل رنگ ها در یک اثر هنری</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색상: 작품의 균형 잡힌 색상 선택</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scheme ng kulay: ang balanseng pagpili ng mga kulay sa isang likhang sining</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Колірна схема: збалансований вибір кольорів у творі мистецтва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Skema e ngjyrave: zgjedhja e ekuilibruar e ngjyrave në një vepër arti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Գունային սխեման: գեղարվեստական ​​ստեղծագործության գույների հավասարակշռված ընտրություն</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Kleuren schema: de uitgebalanceerde kleurkeuze in een kunstwerk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Jeu de couleurs: le choix équilibré des couleurs dans une œuvre d’art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Farbschema: die ausgewogene Farbwahl in einem Kunstwerk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रंग योजना: किसी कलाकृति में रंगों का संतुलित चयन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カラースキーム: アートワーク内のバランスの取れた色の選択</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 rengê: hilbijartina hevseng a rengan di karekî hunerî de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रंग योजना: कलाकृतिमा रंगहरूको सन्तुलित छनोट</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د رنګ سکیم: په هنري کار کې د رنګونو متوازن انتخاب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ਰੰਗ ਸਕੀਮ: ਇੱਕ ਕਲਾਕਾਰੀ ਵਿੱਚ ਰੰਗਾਂ ਦੀ ਸੰਤੁਲਿਤ ਚੋਣ</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Esquema de cores: a escolha equilibrada de cores em uma obra de arte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Цветовая схема: сбалансированный выбор цветов в произведении искусства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Nidaamka midabka: doorashada isku dheelitiran ee midabada ee farshaxanka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Esquema de color: la elección equilibrada de colores en una obra de arte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Mpango wa rangi: uchaguzi wa usawa wa rangi katika mchoro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โทนสี: การเลือกสีที่สมดุลในงานศิลปะ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Renk şeması: bir sanat eserinde dengeli renk seçimi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Cách phối màu: sự lựa chọn cân bằng của màu sắc trong một tác phẩm nghệ thuật</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ee3a2b3681_0_35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ee3a2b3681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 circle of coloured sections that shows the relationships between colours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Colour wheel</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عجلة الألوان: دائرة من الأقسام الملونة توضح العلاقات بين الألوان</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色轮: 一圈彩色部分，显示颜色之间的关系</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چرخ رنگ: دایره ای از بخش های رنگی که روابط بین رنگ ها را نشان می دهد</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컬러 휠: 색상 간의 관계를 보여주는 색상 섹션의 원</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 wheel: isang bilog ng mga may kulay na seksyon na nagpapakita ng mga ugnayan sa pagitan ng mga kulay</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Колірне коло: коло кольорових секцій, що показує співвідношення між кольорами</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Rrota me ngjyra: një rreth me seksione me ngjyra që tregon marrëdhëniet midis ngjyrave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Գունավոր անիվ: գունավոր հատվածների շրջանակ, որը ցույց է տալիս գույների փոխհարաբերությունները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Kleurenwiel: een cirkel van gekleurde delen die de relaties tussen kleuren laat zien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Roue chromatique: un cercle de sections colorées qui montre les relations entre les couleurs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Farbrad: ein Kreis aus farbigen Abschnitten, der die Beziehungen zwischen Farben zeigt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रंग का पहिया: रंगीन खंडों का एक चक्र जो रंगों के बीच संबंध दर्शाता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カラーホイール: 色の間の関係を示す色付きのセクションの円</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Tekera rengîn: çemberek ji beşên rengîn ên ku têkiliyên di navbera rengan de nîşan dide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रङ व्हील: रंगीन खण्डहरूको सर्कल जसले रङहरू बीचको सम्बन्ध देखाउँछ</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د رنګ څرخ: د رنګینو برخو یوه دایره چې د رنګونو ترمنځ اړیکې ښیې</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ਰੰਗ ਦਾ ਚੱਕਰ: ਰੰਗਦਾਰ ਭਾਗਾਂ ਦਾ ਇੱਕ ਚੱਕਰ ਜੋ ਰੰਗਾਂ ਵਿਚਕਾਰ ਸਬੰਧਾਂ ਨੂੰ ਦਰਸਾਉਂਦਾ 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Roda de cores: um círculo de seções coloridas que mostra as relações entre as cores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Цветовое колесо: круг цветных участков, показывающий взаимосвязь между цветами</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Midabka midabka: goobaabin qaybaha midabka leh oo muujinaya xidhiidhka ka dhexeeya midabada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rueda de color: un círculo de secciones coloreadas que muestra las relaciones entre colores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Gurudumu la rangi: mduara wa sehemu za rangi zinazoonyesha uhusiano kati ya rangi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วงล้อสี: วงกลมของส่วนสีที่แสดงความสัมพันธ์ระหว่างสี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Renk tekerleği: renkler arasındaki ilişkileri gösteren renkli bölümlerden oluşan bir daire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Bánh xe màu: một vòng tròn gồm các phần màu thể hiện mối quan hệ giữa các màu</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ee3a2b3681_0_5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ee3a2b3681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colours that are opposites on the colour wheel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Complementary colours</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الألوان التكميلية: الألوان المتضادة في عجلة الألوان</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互补色: 色轮上相反的颜色</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رنگ های مکمل: رنگ هایی که در چرخه رنگ متضاد هستند</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보색: 색상환에서 반대쪽에 있는 색상</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Mga pantulong na kulay: mga kulay na magkasalungat sa color wheel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Додаткові кольори: кольори, протилежні на колірному колі</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Ngjyra plotësuese: ngjyrat që janë të kundërta në rrotën e ngjyrave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Լրացուցիչ գույներ: գույները, որոնք հակադիր են գունային անիվի վրա</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Complementaire kleuren: kleuren die tegengesteld zijn aan de kleurencirkel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Couleurs complémentaires: couleurs opposées sur la roue chromatique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Komplementärfarben: Farben, die im Farbkreis gegensätzlich sind</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पूरक रंग: रंग जो रंग चक्र पर विपरीत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補色: 色相環上で反対の色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Rengên temamker: rengên ku li ser çerxa rengan dijberî hev in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पूरक रंगहरू: कलर व्हीलमा विपरित रङहरू</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بشپړونکي رنګونه: هغه رنګونه چې د رنګ په څرخ کې مخالف دي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ਪੂਰਕ ਰੰਗ: ਰੰਗ ਜੋ ਰੰਗ ਚੱਕਰ 'ਤੇ ਵਿਰੋਧੀ ਹਨ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Cores complementares: cores que são opostas no círculo cromático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Дополнительные цвета: цвета, противоположные на цветовом круге</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Midabada dhameystiran: midabada ka soo horjeeda giraangiraha midabka</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Colores complementarios: colores que son opuestos en la rueda de color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Rangi za ziada: rangi ambazo ni kinyume kwenye gurudumu la rangi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สีเสริม: สีที่อยู่ตรงข้ามกันในวงล้อสี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Tamamlayıcı renkler: Renk tekerleğinde birbirine zıt olan renkler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sắc bổ sung: những màu đối lập trên bánh xe màu</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SLIDES_API954711395_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SLIDES_API954711395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colours that are calm and soothing, such as blues and greens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Cool colours</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ألوان باردة: الألوان الهادئة والمهدئة، مثل اللون الأزرق والأخضر</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冷色: 平静舒缓的颜色，例如蓝色和绿色</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رنگ های سرد: رنگ هایی که آرام و آرام بخش هستند، مانند آبی و سبز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멋진 색상: 파란색, 녹색 등 차분하고 차분한 색상</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Mga cool na kulay: mga kulay na kalmado at nakapapawing pagod, tulad ng mga asul at berde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Холодні кольори: кольори, які є спокійними та заспокійливими, наприклад сині та зелені</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Ngjyra të ftohta: ngjyra që janë të qeta dhe qetësuese, të tilla si bluja dhe jeshile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Թույն գույներ: գույներ, որոնք հանգիստ և հանգստացնող են, ինչպիսիք են բլուզը և կանաչը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Koele kleuren: kleuren die kalm en rustgevend zijn, zoals blauw en groen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Couleurs froides: des couleurs calmes et apaisantes, comme les bleus et les verts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Coole Farben: Farben, die ruhig und beruhigend wirken, wie Blau und Grün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अच्छे रंग: ऐसे रंग जो शांत और सुखदायक हों, जैसे नीला और हरा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クールな色: ブルーやグリーンなどの落ち着いた色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Rengên sar: rengên ku aram û aram in, wek şîn û kesk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चिसो रंगहरू: शान्त र सुखदायक रङहरू, जस्तै ब्लूज र हरियो</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ښایسته رنګونه: هغه رنګونه چې آرام او آرام دي، لکه بلوز او شنه</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ਠੰਡੇ ਰੰਗ: ਉਹ ਰੰਗ ਜੋ ਸ਼ਾਂਤ ਅਤੇ ਆਰਾਮਦਾਇਕ ਹਨ, ਜਿਵੇਂ ਕਿ ਬਲੂਜ਼ ਅਤੇ ਗ੍ਰੀਨਜ਼</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Cores legais: cores calmas e suaves, como azuis e verdes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Холодные цвета: спокойные и успокаивающие цвета, например синий и зеленый.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Midabo qabow: midabyo deggan oo nasasho leh, sida buluug iyo cagaar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Colores fríos: colores que son tranquilos y relajantes, como azules y verdes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Rangi za baridi: rangi ambazo ni shwari na za kutuliza, kama vile bluu na kijani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สีโทนเย็น: สีที่สงบและผ่อนคลาย เช่น สีฟ้าและสีเขียว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Harika renkler: mavi ve yeşil gibi sakin ve dinlendirici renkler</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Màu sắc mát mẻ: màu sắc bình tĩnh và êm dịu, chẳng hạn như xanh lam và xanh lá cây</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ee3a2b3681_0_6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ee3a2b3681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 greenish-blue colour that is one of the colour primaries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ازرق سماوي: لون أزرق مخضر وهو أحد الألوان الأساسية</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青色: 绿蓝色，是原色之一</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فیروزه ای: رنگ آبی مایل به سبز که یکی از رنگ های اولیه است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청록색: 원색 중 하나인 녹청색</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 isang maberde-asul na kulay na isa sa mga pangunahing kulay</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Блакитний: зеленувато-блакитний колір, який є одним із основних кольорів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 një ngjyrë jeshile-blu që është një nga ngjyrat kryesore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 կանաչավուն-կապույտ գույն, որը հիմնական գույներից մեկն 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Cyaan: een groenachtig blauwe kleur die een van de primaire kleuren is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 une couleur bleu verdâtre qui est l'une des couleurs primaires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 eine grünlich-blaue Farbe, die zu den Primärfarben zählt</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सियान: एक हरा-नीला रंग जो प्राथमिक रंगों में से एक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シアン: 原色の1つである緑がかった青の色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 rengek kesk-şîn ku yek ji rengên sereke ye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स्यान: हरियो-निलो रङ जुन रङ प्राइमरीहरू मध्ये एक हो</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سیان: شین شین رنګ چې یو له لومړنیو رنګونو څخه دی</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ਸਿਆਨ: ਇੱਕ ਹਰਾ-ਨੀਲਾ ਰੰਗ ਜੋ ਕਿ ਰੰਗਾਂ ਦੀਆਂ ਪ੍ਰਾਇਮਰੀ ਵਿੱਚੋਂ ਇੱਕ 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Ciano: uma cor azul esverdeada que é uma das cores primárias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Голубой: зеленовато-синий цвет, который является одним из основных цветов</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 midab buluug-cagaaran ah oo ka mid ah midabada asaasiga ah</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cian: un color azul verdoso que es uno de los colores primarios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Cyan: rangi ya kijani-bluu ambayo ni moja ya mchujo wa rangi</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สีฟ้า: สีเขียวแกมน้ำเงินซึ่งเป็นหนึ่งในแม่สี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Camgöbeği: ana renklerden biri olan yeşilimsi mavi renk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lục lam: một màu xanh lục là một trong những màu cơ bản</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SLIDES_API954711395_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SLIDES_API954711395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latin typeface="Open Sans"/>
                <a:ea typeface="Open Sans"/>
                <a:cs typeface="Open Sans"/>
                <a:sym typeface="Open Sans"/>
              </a:rPr>
              <a:t>Current Art 10 languages vocabulary, Late Fall 2023</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creating scratchy brushstrokes using a brush that is mostly dry</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Shortened text:</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Dry brush painting</a:t>
            </a:r>
            <a:endParaRPr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عربي - Arabic</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الرسم بالفرشاة الجافة: إنشاء ضربات فرشاة مخدشة باستخدام فرشاة جافة في الغالب</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中文 - Chinese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干刷绘画: 使用大部分干燥的画笔创建粗糙的笔触</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فارسی - Farsi</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نقاشی با قلم مو خشک: ایجاد ضربه های قلم موی خش دار با استفاده از یک قلم مو که بیشتر خشک است</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한국어 - Korean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드라이 브러쉬 페인팅: 대부분 건조한 브러시를 사용하여 긁힌 브러시 스트로크 만들기</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Tagalog</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Pagpipinta ng dry brush: paglikha ng mga gasgas na brushstroke gamit ang isang brush na halos tuyo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Українська - Ukrainian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Малювання сухим пензлем: створення нерівних мазків пензлем, який переважно сухий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shqiptare - Albanian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Pikturë me furçë të thatë: duke krijuar penelata gërvishtëse duke përdorur një furçë që është kryesisht e thatë</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հայերեն - Armenian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Չոր վրձինով ներկում: ստեղծելով քերծվածքային վրձնահարվածներ՝ օգտագործելով խոզանակ, որը հիմնականում չոր է</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Nederlands - Dutch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Droge penseelschildering: krassende penseelstreken maken met een penseel dat grotendeels droog is</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Français - French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Peinture au pinceau sec: créer des coups de pinceau rugueux à l'aide d'un pinceau généralement sec</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Deutsch - German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Trockenpinselmalerei: Erstellen Sie kratzige Pinselstriche mit einem weitgehend trockenen Pinsel</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हिंदी - Hindi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ड्राई ब्रश पेंटिंग: ऐसे ब्रश का उपयोग करके खरोंचदार ब्रशस्ट्रोक बनाना जो अधिकतर सूखा होता 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日本語 - Japanese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ドライブラシ塗装: ほとんど乾いたブラシを使用してチクチクとしたブラシストロークを作成する</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Kurdî - Kurdish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Wêneya firçeya hişk: afirandina firçeyên xêzkirî bi karanîna firçeyek ku bi piranî hişk e</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नेपाली - Nepali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सुक्खा ब्रश चित्रकारी: प्रायजसो सुख्खा भएको ब्रश प्रयोग गरेर स्क्र्याचि ब्रशस्ट्रोकहरू सिर्जना गर्नुहोस्</a:t>
            </a:r>
            <a:endParaRPr sz="900">
              <a:latin typeface="Open Sans"/>
              <a:ea typeface="Open Sans"/>
              <a:cs typeface="Open Sans"/>
              <a:sym typeface="Open Sans"/>
            </a:endParaRPr>
          </a:p>
          <a:p>
            <a:pPr indent="0" lvl="0" marL="0" rtl="1" algn="r">
              <a:spcBef>
                <a:spcPts val="0"/>
              </a:spcBef>
              <a:spcAft>
                <a:spcPts val="0"/>
              </a:spcAft>
              <a:buNone/>
            </a:pPr>
            <a:r>
              <a:rPr b="1" lang="en" sz="900">
                <a:latin typeface="Open Sans"/>
                <a:ea typeface="Open Sans"/>
                <a:cs typeface="Open Sans"/>
                <a:sym typeface="Open Sans"/>
              </a:rPr>
              <a:t>پښتو - Pashto</a:t>
            </a:r>
            <a:endParaRPr b="1" sz="900">
              <a:latin typeface="Open Sans"/>
              <a:ea typeface="Open Sans"/>
              <a:cs typeface="Open Sans"/>
              <a:sym typeface="Open Sans"/>
            </a:endParaRPr>
          </a:p>
          <a:p>
            <a:pPr indent="0" lvl="0" marL="0" rtl="1" algn="r">
              <a:spcBef>
                <a:spcPts val="0"/>
              </a:spcBef>
              <a:spcAft>
                <a:spcPts val="0"/>
              </a:spcAft>
              <a:buNone/>
            </a:pPr>
            <a:r>
              <a:rPr lang="en" sz="900">
                <a:latin typeface="Open Sans"/>
                <a:ea typeface="Open Sans"/>
                <a:cs typeface="Open Sans"/>
                <a:sym typeface="Open Sans"/>
              </a:rPr>
              <a:t>د وچ برش نقاشي: د برش په کارولو سره د سکریچي برش سټروکس رامینځته کول چې ډیری یې وچ وي</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ਪੰਜਾਬੀ - Punjabi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ਸੁੱਕੀ ਬੁਰਸ਼ ਪੇਂਟਿੰਗ: ਬੁਰਸ਼ ਦੀ ਵਰਤੋਂ ਕਰਦੇ ਹੋਏ ਸਕ੍ਰੈਚੀ ਬ੍ਰਸ਼ਸਟ੍ਰੋਕ ਬਣਾਉਣਾ ਜੋ ਜ਼ਿਆਦਾਤਰ ਸੁੱਕਾ ਹੁੰਦਾ ਹੈ</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Português - Portuguese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Pintura com pincel seco: criando pinceladas ásperas usando um pincel quase seco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Русский - Russian</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Картина сухой кистью: создание неровных мазков, используя в основном сухую кисть</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Soomaali - Somali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Rinjiyeynta burushka qallalan: abuurista buraash xoqan iyadoo la isticmaalayo burush inta badan qallalan</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Español - Spanish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Pintar con pincel seco: crear pinceladas ásperas usando un pincel que esté mayoritariamente seco</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kiswahili - Swahili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Uchoraji wa brashi kavu: kuunda viboko vya mikwaruzo kwa kutumia brashi ambayo mara nyingi ni kavu</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แบบไทย - Thai</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การทาสีด้วยแปรงแห้ง: การสร้างฝีแปรงแบบกระท่อนกระแท่นโดยใช้แปรงที่แห้งเป็นส่วนใหญ่</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Türkçe - Turkish</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Kuru fırça boyama: Çoğunlukla kuru olan bir fırça kullanarak cızırtılı fırça darbeleri oluşturmak</a:t>
            </a:r>
            <a:endParaRPr sz="900">
              <a:latin typeface="Open Sans"/>
              <a:ea typeface="Open Sans"/>
              <a:cs typeface="Open Sans"/>
              <a:sym typeface="Open Sans"/>
            </a:endParaRPr>
          </a:p>
          <a:p>
            <a:pPr indent="0" lvl="0" marL="0" rtl="0" algn="l">
              <a:spcBef>
                <a:spcPts val="0"/>
              </a:spcBef>
              <a:spcAft>
                <a:spcPts val="0"/>
              </a:spcAft>
              <a:buNone/>
            </a:pPr>
            <a:r>
              <a:rPr b="1" lang="en" sz="900">
                <a:latin typeface="Open Sans"/>
                <a:ea typeface="Open Sans"/>
                <a:cs typeface="Open Sans"/>
                <a:sym typeface="Open Sans"/>
              </a:rPr>
              <a:t>Tiếng Việt - Vietnamese</a:t>
            </a:r>
            <a:endParaRPr b="1" sz="900">
              <a:latin typeface="Open Sans"/>
              <a:ea typeface="Open Sans"/>
              <a:cs typeface="Open Sans"/>
              <a:sym typeface="Open Sans"/>
            </a:endParaRPr>
          </a:p>
          <a:p>
            <a:pPr indent="0" lvl="0" marL="0" rtl="0" algn="l">
              <a:spcBef>
                <a:spcPts val="0"/>
              </a:spcBef>
              <a:spcAft>
                <a:spcPts val="0"/>
              </a:spcAft>
              <a:buNone/>
            </a:pPr>
            <a:r>
              <a:rPr lang="en" sz="900">
                <a:latin typeface="Open Sans"/>
                <a:ea typeface="Open Sans"/>
                <a:cs typeface="Open Sans"/>
                <a:sym typeface="Open Sans"/>
              </a:rPr>
              <a:t>Tranh cọ khô: tạo những nét vẽ thô ráp bằng cách sử dụng cọ gần như khô</a:t>
            </a:r>
            <a:endParaRPr sz="9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e3a2b3681_0_17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ee3a2b3681_0_1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3807170"/>
            <a:ext cx="443589" cy="140843"/>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1321067"/>
            <a:ext cx="7801500" cy="23067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4233168"/>
            <a:ext cx="78015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673700"/>
            <a:ext cx="8520600" cy="2520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43045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855000"/>
            <a:ext cx="7852200" cy="11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701800"/>
            <a:ext cx="62271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441867"/>
            <a:ext cx="4045200" cy="228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3793601"/>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6241346"/>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6241346"/>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analogous colours</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groups of colours that are next to each other on the colour wheel</a:t>
            </a:r>
            <a:endParaRPr sz="4800">
              <a:solidFill>
                <a:srgbClr val="FFFFFF"/>
              </a:solidFill>
              <a:latin typeface="Oswald"/>
              <a:ea typeface="Oswald"/>
              <a:cs typeface="Oswald"/>
              <a:sym typeface="Oswald"/>
            </a:endParaRPr>
          </a:p>
        </p:txBody>
      </p:sp>
      <p:sp>
        <p:nvSpPr>
          <p:cNvPr id="60" name="Google Shape;60;p13"/>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الألوان المتماثلة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类似色</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رنگ های مشابه</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유사한 색상</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Katulad na mga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Аналогічні кольори</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Ngjyra analoge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Նմանատիպ գույներ</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Analoge kleuren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Couleurs analogues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Analoge Farben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अनुरूप रंग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類似色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Rengên analog</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समान रङहरू</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ورته رنګونه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ਸਮਾਨ ਰੰਗ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Cores análogas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Аналогичные цвета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Midabada isku midka ah</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Colores analogos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Rangi zinazofanana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สีที่คล้ายคลึงกัน</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Benzer renkler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sắc tương tự</a:t>
            </a:r>
            <a:endParaRPr sz="1800">
              <a:solidFill>
                <a:schemeClr val="accent3"/>
              </a:solidFill>
              <a:latin typeface="Average"/>
              <a:ea typeface="Average"/>
              <a:cs typeface="Average"/>
              <a:sym typeface="Average"/>
            </a:endParaRPr>
          </a:p>
        </p:txBody>
      </p:sp>
      <p:pic>
        <p:nvPicPr>
          <p:cNvPr id="61" name="Google Shape;61;p13"/>
          <p:cNvPicPr preferRelativeResize="0"/>
          <p:nvPr/>
        </p:nvPicPr>
        <p:blipFill>
          <a:blip r:embed="rId3">
            <a:alphaModFix/>
          </a:blip>
          <a:stretch>
            <a:fillRect/>
          </a:stretch>
        </p:blipFill>
        <p:spPr>
          <a:xfrm>
            <a:off x="0" y="3816375"/>
            <a:ext cx="1828800" cy="1828800"/>
          </a:xfrm>
          <a:prstGeom prst="rect">
            <a:avLst/>
          </a:prstGeom>
          <a:noFill/>
          <a:ln>
            <a:noFill/>
          </a:ln>
        </p:spPr>
      </p:pic>
      <p:pic>
        <p:nvPicPr>
          <p:cNvPr id="62" name="Google Shape;62;p13"/>
          <p:cNvPicPr preferRelativeResize="0"/>
          <p:nvPr/>
        </p:nvPicPr>
        <p:blipFill>
          <a:blip r:embed="rId4">
            <a:alphaModFix/>
          </a:blip>
          <a:stretch>
            <a:fillRect/>
          </a:stretch>
        </p:blipFill>
        <p:spPr>
          <a:xfrm>
            <a:off x="2197150" y="3816375"/>
            <a:ext cx="1828800" cy="1828800"/>
          </a:xfrm>
          <a:prstGeom prst="rect">
            <a:avLst/>
          </a:prstGeom>
          <a:noFill/>
          <a:ln>
            <a:noFill/>
          </a:ln>
        </p:spPr>
      </p:pic>
      <p:pic>
        <p:nvPicPr>
          <p:cNvPr id="63" name="Google Shape;63;p13"/>
          <p:cNvPicPr preferRelativeResize="0"/>
          <p:nvPr/>
        </p:nvPicPr>
        <p:blipFill>
          <a:blip r:embed="rId5">
            <a:alphaModFix/>
          </a:blip>
          <a:stretch>
            <a:fillRect/>
          </a:stretch>
        </p:blipFill>
        <p:spPr>
          <a:xfrm>
            <a:off x="4394300" y="3816375"/>
            <a:ext cx="1828800" cy="1828800"/>
          </a:xfrm>
          <a:prstGeom prst="rect">
            <a:avLst/>
          </a:prstGeom>
          <a:noFill/>
          <a:ln>
            <a:noFill/>
          </a:ln>
        </p:spPr>
      </p:pic>
      <p:sp>
        <p:nvSpPr>
          <p:cNvPr id="64" name="Google Shape;64;p13"/>
          <p:cNvSpPr/>
          <p:nvPr/>
        </p:nvSpPr>
        <p:spPr>
          <a:xfrm rot="-2700893">
            <a:off x="2703214" y="4318546"/>
            <a:ext cx="816496" cy="816284"/>
          </a:xfrm>
          <a:prstGeom prst="arc">
            <a:avLst>
              <a:gd fmla="val 16200000" name="adj1"/>
              <a:gd fmla="val 0" name="adj2"/>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65" name="Google Shape;65;p13"/>
          <p:cNvSpPr/>
          <p:nvPr/>
        </p:nvSpPr>
        <p:spPr>
          <a:xfrm rot="6300685">
            <a:off x="506085" y="4318470"/>
            <a:ext cx="816566" cy="816199"/>
          </a:xfrm>
          <a:prstGeom prst="arc">
            <a:avLst>
              <a:gd fmla="val 16200000" name="adj1"/>
              <a:gd fmla="val 0" name="adj2"/>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66" name="Google Shape;66;p13"/>
          <p:cNvSpPr/>
          <p:nvPr/>
        </p:nvSpPr>
        <p:spPr>
          <a:xfrm rot="-8999797">
            <a:off x="4900415" y="4322785"/>
            <a:ext cx="816517" cy="816107"/>
          </a:xfrm>
          <a:prstGeom prst="arc">
            <a:avLst>
              <a:gd fmla="val 16200000" name="adj1"/>
              <a:gd fmla="val 0" name="adj2"/>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Dull colours</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colours that are weak, and not very vivid</a:t>
            </a:r>
            <a:endParaRPr sz="4800">
              <a:solidFill>
                <a:srgbClr val="FFFFFF"/>
              </a:solidFill>
              <a:latin typeface="Oswald"/>
              <a:ea typeface="Oswald"/>
              <a:cs typeface="Oswald"/>
              <a:sym typeface="Oswald"/>
            </a:endParaRPr>
          </a:p>
        </p:txBody>
      </p:sp>
      <p:sp>
        <p:nvSpPr>
          <p:cNvPr id="138" name="Google Shape;138;p22"/>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الألوان الباهتة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颜色暗淡</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رنگ های کسل کننده</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흐릿한 색상</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Mapurol na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Неяскраві кольори</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Ngjyra të zbehta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Ձանձրալի գույներ</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Doffe kleuren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Couleurs ternes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Stumpfe Farben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फीके रंग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くすんだ色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Rengên hişk</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नीरस रंगहरू</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خړ رنګونه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ਗੂੜ੍ਹੇ ਰੰਗ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Cores opacas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Тусклые цвета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Midabo caajis ah</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colores apagados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Rangi nyepesi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สีหมองคล้ำ</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Donuk renkler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xỉn</a:t>
            </a:r>
            <a:endParaRPr sz="1800">
              <a:solidFill>
                <a:schemeClr val="accent3"/>
              </a:solidFill>
              <a:latin typeface="Average"/>
              <a:ea typeface="Average"/>
              <a:cs typeface="Average"/>
              <a:sym typeface="Average"/>
            </a:endParaRPr>
          </a:p>
        </p:txBody>
      </p:sp>
      <p:sp>
        <p:nvSpPr>
          <p:cNvPr id="139" name="Google Shape;139;p22"/>
          <p:cNvSpPr/>
          <p:nvPr/>
        </p:nvSpPr>
        <p:spPr>
          <a:xfrm>
            <a:off x="0" y="5154700"/>
            <a:ext cx="2031900" cy="17031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40" name="Google Shape;140;p22"/>
          <p:cNvSpPr/>
          <p:nvPr/>
        </p:nvSpPr>
        <p:spPr>
          <a:xfrm>
            <a:off x="2032036" y="5154700"/>
            <a:ext cx="2031900" cy="1703100"/>
          </a:xfrm>
          <a:prstGeom prst="rect">
            <a:avLst/>
          </a:prstGeom>
          <a:solidFill>
            <a:srgbClr val="BF9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41" name="Google Shape;141;p22"/>
          <p:cNvSpPr/>
          <p:nvPr/>
        </p:nvSpPr>
        <p:spPr>
          <a:xfrm>
            <a:off x="4064072" y="5154700"/>
            <a:ext cx="2031900" cy="1703100"/>
          </a:xfrm>
          <a:prstGeom prst="rect">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42" name="Google Shape;142;p22"/>
          <p:cNvSpPr/>
          <p:nvPr/>
        </p:nvSpPr>
        <p:spPr>
          <a:xfrm>
            <a:off x="0" y="3406700"/>
            <a:ext cx="2031900" cy="1748100"/>
          </a:xfrm>
          <a:prstGeom prst="rect">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43" name="Google Shape;143;p22"/>
          <p:cNvSpPr/>
          <p:nvPr/>
        </p:nvSpPr>
        <p:spPr>
          <a:xfrm>
            <a:off x="2032036" y="3406700"/>
            <a:ext cx="2031900" cy="1748100"/>
          </a:xfrm>
          <a:prstGeom prst="rect">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44" name="Google Shape;144;p22"/>
          <p:cNvSpPr/>
          <p:nvPr/>
        </p:nvSpPr>
        <p:spPr>
          <a:xfrm>
            <a:off x="4064072" y="3406700"/>
            <a:ext cx="2031900" cy="1748100"/>
          </a:xfrm>
          <a:prstGeom prst="rect">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Intense colours</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colours that are strong and very vivid</a:t>
            </a:r>
            <a:endParaRPr sz="4800">
              <a:solidFill>
                <a:srgbClr val="FFFFFF"/>
              </a:solidFill>
              <a:latin typeface="Oswald"/>
              <a:ea typeface="Oswald"/>
              <a:cs typeface="Oswald"/>
              <a:sym typeface="Oswald"/>
            </a:endParaRPr>
          </a:p>
        </p:txBody>
      </p:sp>
      <p:sp>
        <p:nvSpPr>
          <p:cNvPr id="150" name="Google Shape;150;p23"/>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ألوان مكثفة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浓烈的色彩</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رنگ های تند</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강렬한 색상</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Matinding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Інтенсивні кольори</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Ngjyra intensive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Ինտենսիվ գույներ</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Intense kleuren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Des couleurs intenses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Intensive Farben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तीव्र रंग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強烈な色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Rengên tund</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तीव्र रंगहरू</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شدید رنګونه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ਤੀਬਰ ਰੰਗ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Cores intensas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Интенсивные цвета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Midabo adag</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Colores intensos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Rangi kali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สีที่เข้มข้น</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Yoğun renkler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sắc đậm</a:t>
            </a:r>
            <a:endParaRPr sz="1800">
              <a:solidFill>
                <a:schemeClr val="accent3"/>
              </a:solidFill>
              <a:latin typeface="Average"/>
              <a:ea typeface="Average"/>
              <a:cs typeface="Average"/>
              <a:sym typeface="Average"/>
            </a:endParaRPr>
          </a:p>
        </p:txBody>
      </p:sp>
      <p:sp>
        <p:nvSpPr>
          <p:cNvPr id="151" name="Google Shape;151;p23"/>
          <p:cNvSpPr/>
          <p:nvPr/>
        </p:nvSpPr>
        <p:spPr>
          <a:xfrm>
            <a:off x="0" y="5154700"/>
            <a:ext cx="2031900" cy="17031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52" name="Google Shape;152;p23"/>
          <p:cNvSpPr/>
          <p:nvPr/>
        </p:nvSpPr>
        <p:spPr>
          <a:xfrm>
            <a:off x="2032036" y="5154700"/>
            <a:ext cx="2031900" cy="17031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53" name="Google Shape;153;p23"/>
          <p:cNvSpPr/>
          <p:nvPr/>
        </p:nvSpPr>
        <p:spPr>
          <a:xfrm>
            <a:off x="4064072" y="5154700"/>
            <a:ext cx="2031900" cy="17031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54" name="Google Shape;154;p23"/>
          <p:cNvSpPr/>
          <p:nvPr/>
        </p:nvSpPr>
        <p:spPr>
          <a:xfrm>
            <a:off x="0" y="3406700"/>
            <a:ext cx="2031900" cy="17481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55" name="Google Shape;155;p23"/>
          <p:cNvSpPr/>
          <p:nvPr/>
        </p:nvSpPr>
        <p:spPr>
          <a:xfrm>
            <a:off x="2032036" y="3406700"/>
            <a:ext cx="2031900" cy="17481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56" name="Google Shape;156;p23"/>
          <p:cNvSpPr/>
          <p:nvPr/>
        </p:nvSpPr>
        <p:spPr>
          <a:xfrm>
            <a:off x="4064072" y="3406700"/>
            <a:ext cx="2031900" cy="17481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4"/>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magenta</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a reddish purple (hot pink) that is one of the colour primaries</a:t>
            </a:r>
            <a:endParaRPr sz="4800">
              <a:solidFill>
                <a:srgbClr val="FFFFFF"/>
              </a:solidFill>
              <a:latin typeface="Oswald"/>
              <a:ea typeface="Oswald"/>
              <a:cs typeface="Oswald"/>
              <a:sym typeface="Oswald"/>
            </a:endParaRPr>
          </a:p>
        </p:txBody>
      </p:sp>
      <p:sp>
        <p:nvSpPr>
          <p:cNvPr id="162" name="Google Shape;162;p24"/>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أرجواني</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品红</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ارغوانی</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마젠타</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Magenta</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Маджента</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Մագենտա</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मैजेंटा</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赤紫色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म्याजेन्टा</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میګینټا</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ਮੈਜੈਂਟਾ</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Пурпурный</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Magenta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สีม่วงแดง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Macenta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đỏ tươi</a:t>
            </a:r>
            <a:endParaRPr sz="1800">
              <a:solidFill>
                <a:schemeClr val="accent3"/>
              </a:solidFill>
              <a:latin typeface="Average"/>
              <a:ea typeface="Average"/>
              <a:cs typeface="Average"/>
              <a:sym typeface="Average"/>
            </a:endParaRPr>
          </a:p>
        </p:txBody>
      </p:sp>
      <p:sp>
        <p:nvSpPr>
          <p:cNvPr id="163" name="Google Shape;163;p24"/>
          <p:cNvSpPr/>
          <p:nvPr/>
        </p:nvSpPr>
        <p:spPr>
          <a:xfrm>
            <a:off x="0" y="3406700"/>
            <a:ext cx="6096000" cy="34512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Primary colour</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300">
                <a:solidFill>
                  <a:srgbClr val="AAAAAA"/>
                </a:solidFill>
                <a:latin typeface="Average"/>
                <a:ea typeface="Average"/>
                <a:cs typeface="Average"/>
                <a:sym typeface="Average"/>
              </a:rPr>
              <a:t>a colour that cannot be mixed using other colours, for example: </a:t>
            </a:r>
            <a:r>
              <a:rPr b="1" lang="en" sz="3300">
                <a:solidFill>
                  <a:srgbClr val="00FFFF"/>
                </a:solidFill>
                <a:latin typeface="Average"/>
                <a:ea typeface="Average"/>
                <a:cs typeface="Average"/>
                <a:sym typeface="Average"/>
              </a:rPr>
              <a:t>cyan</a:t>
            </a:r>
            <a:r>
              <a:rPr lang="en" sz="3300">
                <a:solidFill>
                  <a:srgbClr val="AAAAAA"/>
                </a:solidFill>
                <a:latin typeface="Average"/>
                <a:ea typeface="Average"/>
                <a:cs typeface="Average"/>
                <a:sym typeface="Average"/>
              </a:rPr>
              <a:t>, </a:t>
            </a:r>
            <a:r>
              <a:rPr b="1" lang="en" sz="3300">
                <a:solidFill>
                  <a:srgbClr val="FFFF00"/>
                </a:solidFill>
                <a:latin typeface="Average"/>
                <a:ea typeface="Average"/>
                <a:cs typeface="Average"/>
                <a:sym typeface="Average"/>
              </a:rPr>
              <a:t>yellow</a:t>
            </a:r>
            <a:r>
              <a:rPr lang="en" sz="3300">
                <a:solidFill>
                  <a:srgbClr val="AAAAAA"/>
                </a:solidFill>
                <a:latin typeface="Average"/>
                <a:ea typeface="Average"/>
                <a:cs typeface="Average"/>
                <a:sym typeface="Average"/>
              </a:rPr>
              <a:t>, and </a:t>
            </a:r>
            <a:r>
              <a:rPr b="1" lang="en" sz="3300">
                <a:solidFill>
                  <a:srgbClr val="FF00FF"/>
                </a:solidFill>
                <a:latin typeface="Average"/>
                <a:ea typeface="Average"/>
                <a:cs typeface="Average"/>
                <a:sym typeface="Average"/>
              </a:rPr>
              <a:t>magenta</a:t>
            </a:r>
            <a:endParaRPr b="1" sz="4500">
              <a:solidFill>
                <a:srgbClr val="FF00FF"/>
              </a:solidFill>
              <a:latin typeface="Oswald"/>
              <a:ea typeface="Oswald"/>
              <a:cs typeface="Oswald"/>
              <a:sym typeface="Oswald"/>
            </a:endParaRPr>
          </a:p>
        </p:txBody>
      </p:sp>
      <p:sp>
        <p:nvSpPr>
          <p:cNvPr id="169" name="Google Shape;169;p25"/>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اللون الأساسي</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原色</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رنگ اولیه</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기본 색상</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Pangunahing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Основний колір</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Ngjyra primare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Առաջնային գույն</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Primaire kleur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Couleur primaire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Primärfarbe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प्राथमिक रंग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原色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 bingehîn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प्राथमिक रंग</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لومړني رنګ</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ਪ੍ਰਾਇਮਰੀ ਰੰਗ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Cor primária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Основной цвет</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Midabka aasaasiga ah</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color primario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Rangi ya msingi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สีหลัก</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Ana renk</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cơ bản</a:t>
            </a:r>
            <a:endParaRPr sz="1800">
              <a:solidFill>
                <a:schemeClr val="accent3"/>
              </a:solidFill>
              <a:latin typeface="Average"/>
              <a:ea typeface="Average"/>
              <a:cs typeface="Average"/>
              <a:sym typeface="Average"/>
            </a:endParaRPr>
          </a:p>
        </p:txBody>
      </p:sp>
      <p:sp>
        <p:nvSpPr>
          <p:cNvPr id="170" name="Google Shape;170;p25"/>
          <p:cNvSpPr/>
          <p:nvPr/>
        </p:nvSpPr>
        <p:spPr>
          <a:xfrm>
            <a:off x="0" y="3406700"/>
            <a:ext cx="2031900" cy="34512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71" name="Google Shape;171;p25"/>
          <p:cNvSpPr/>
          <p:nvPr/>
        </p:nvSpPr>
        <p:spPr>
          <a:xfrm>
            <a:off x="2032033" y="3406700"/>
            <a:ext cx="2031900" cy="34512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72" name="Google Shape;172;p25"/>
          <p:cNvSpPr/>
          <p:nvPr/>
        </p:nvSpPr>
        <p:spPr>
          <a:xfrm>
            <a:off x="4064067" y="3406700"/>
            <a:ext cx="2031900" cy="3451200"/>
          </a:xfrm>
          <a:prstGeom prst="rect">
            <a:avLst/>
          </a:prstGeom>
          <a:solidFill>
            <a:srgbClr val="FF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Secondary colour</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400">
                <a:solidFill>
                  <a:srgbClr val="AAAAAA"/>
                </a:solidFill>
                <a:latin typeface="Average"/>
                <a:ea typeface="Average"/>
                <a:cs typeface="Average"/>
                <a:sym typeface="Average"/>
              </a:rPr>
              <a:t>a colour that is created by mixing two primary colours, for example: </a:t>
            </a:r>
            <a:r>
              <a:rPr b="1" lang="en" sz="3400">
                <a:solidFill>
                  <a:srgbClr val="FF0000"/>
                </a:solidFill>
                <a:latin typeface="Average"/>
                <a:ea typeface="Average"/>
                <a:cs typeface="Average"/>
                <a:sym typeface="Average"/>
              </a:rPr>
              <a:t>red</a:t>
            </a:r>
            <a:r>
              <a:rPr lang="en" sz="3400">
                <a:solidFill>
                  <a:srgbClr val="AAAAAA"/>
                </a:solidFill>
                <a:latin typeface="Average"/>
                <a:ea typeface="Average"/>
                <a:cs typeface="Average"/>
                <a:sym typeface="Average"/>
              </a:rPr>
              <a:t>, </a:t>
            </a:r>
            <a:r>
              <a:rPr b="1" lang="en" sz="3400">
                <a:solidFill>
                  <a:srgbClr val="00FF00"/>
                </a:solidFill>
                <a:latin typeface="Average"/>
                <a:ea typeface="Average"/>
                <a:cs typeface="Average"/>
                <a:sym typeface="Average"/>
              </a:rPr>
              <a:t>green</a:t>
            </a:r>
            <a:r>
              <a:rPr lang="en" sz="3400">
                <a:solidFill>
                  <a:srgbClr val="AAAAAA"/>
                </a:solidFill>
                <a:latin typeface="Average"/>
                <a:ea typeface="Average"/>
                <a:cs typeface="Average"/>
                <a:sym typeface="Average"/>
              </a:rPr>
              <a:t>, and </a:t>
            </a:r>
            <a:r>
              <a:rPr b="1" lang="en" sz="3400">
                <a:solidFill>
                  <a:srgbClr val="0000FF"/>
                </a:solidFill>
                <a:latin typeface="Average"/>
                <a:ea typeface="Average"/>
                <a:cs typeface="Average"/>
                <a:sym typeface="Average"/>
              </a:rPr>
              <a:t>blue</a:t>
            </a:r>
            <a:endParaRPr b="1" sz="4600">
              <a:solidFill>
                <a:srgbClr val="0000FF"/>
              </a:solidFill>
              <a:latin typeface="Oswald"/>
              <a:ea typeface="Oswald"/>
              <a:cs typeface="Oswald"/>
              <a:sym typeface="Oswald"/>
            </a:endParaRPr>
          </a:p>
        </p:txBody>
      </p:sp>
      <p:sp>
        <p:nvSpPr>
          <p:cNvPr id="178" name="Google Shape;178;p26"/>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اللون الثانوي</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次要颜色</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رنگ ثانویه</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보조 색상</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Pangalawang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Вторинний колір</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Ngjyra dytësore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Երկրորդական գույն</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Secundaire kleur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Couleur secondaire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Sekundärfarbe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द्वितीयक रंग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二次色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 duyemîn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माध्यमिक रंग</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دوهم رنګ</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ਸੈਕੰਡਰੀ ਰੰਗ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Cor secundária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Вторичный цвет</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Midabka labaad</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color secundario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Rangi ya sekondari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สีรอง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İkincil renk</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thứ cấp</a:t>
            </a:r>
            <a:endParaRPr sz="1800">
              <a:solidFill>
                <a:schemeClr val="accent3"/>
              </a:solidFill>
              <a:latin typeface="Average"/>
              <a:ea typeface="Average"/>
              <a:cs typeface="Average"/>
              <a:sym typeface="Average"/>
            </a:endParaRPr>
          </a:p>
        </p:txBody>
      </p:sp>
      <p:sp>
        <p:nvSpPr>
          <p:cNvPr id="179" name="Google Shape;179;p26"/>
          <p:cNvSpPr/>
          <p:nvPr/>
        </p:nvSpPr>
        <p:spPr>
          <a:xfrm>
            <a:off x="0" y="3406700"/>
            <a:ext cx="2031900" cy="34512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0" name="Google Shape;180;p26"/>
          <p:cNvSpPr/>
          <p:nvPr/>
        </p:nvSpPr>
        <p:spPr>
          <a:xfrm>
            <a:off x="2032033" y="3406700"/>
            <a:ext cx="2031900" cy="34512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81" name="Google Shape;181;p26"/>
          <p:cNvSpPr/>
          <p:nvPr/>
        </p:nvSpPr>
        <p:spPr>
          <a:xfrm>
            <a:off x="4064067" y="3406700"/>
            <a:ext cx="2031900" cy="34512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nvSpPr>
        <p:spPr>
          <a:xfrm>
            <a:off x="127000" y="45720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Split complementary colour scheme</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200">
              <a:solidFill>
                <a:srgbClr val="AAAAAA"/>
              </a:solidFill>
              <a:latin typeface="Average"/>
              <a:ea typeface="Average"/>
              <a:cs typeface="Average"/>
              <a:sym typeface="Average"/>
            </a:endParaRPr>
          </a:p>
          <a:p>
            <a:pPr indent="0" lvl="0" marL="0" rtl="0" algn="ctr">
              <a:spcBef>
                <a:spcPts val="0"/>
              </a:spcBef>
              <a:spcAft>
                <a:spcPts val="0"/>
              </a:spcAft>
              <a:buNone/>
            </a:pPr>
            <a:r>
              <a:rPr lang="en" sz="3200">
                <a:solidFill>
                  <a:srgbClr val="AAAAAA"/>
                </a:solidFill>
                <a:latin typeface="Average"/>
                <a:ea typeface="Average"/>
                <a:cs typeface="Average"/>
                <a:sym typeface="Average"/>
              </a:rPr>
              <a:t>a colour scheme using one base colour, and two colours on either side of the complementary</a:t>
            </a:r>
            <a:r>
              <a:rPr lang="en" sz="3600">
                <a:solidFill>
                  <a:srgbClr val="AAAAAA"/>
                </a:solidFill>
                <a:latin typeface="Average"/>
                <a:ea typeface="Average"/>
                <a:cs typeface="Average"/>
                <a:sym typeface="Average"/>
              </a:rPr>
              <a:t> </a:t>
            </a:r>
            <a:endParaRPr sz="4800">
              <a:solidFill>
                <a:srgbClr val="FFFFFF"/>
              </a:solidFill>
              <a:latin typeface="Oswald"/>
              <a:ea typeface="Oswald"/>
              <a:cs typeface="Oswald"/>
              <a:sym typeface="Oswald"/>
            </a:endParaRPr>
          </a:p>
        </p:txBody>
      </p:sp>
      <p:sp>
        <p:nvSpPr>
          <p:cNvPr id="187" name="Google Shape;187;p27"/>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700">
                <a:solidFill>
                  <a:srgbClr val="AAAAAA"/>
                </a:solidFill>
                <a:latin typeface="Average"/>
                <a:ea typeface="Average"/>
                <a:cs typeface="Average"/>
                <a:sym typeface="Average"/>
              </a:rPr>
              <a:t>تقسيم نظام الألوان التكميلي</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分割互补色方案</a:t>
            </a:r>
            <a:endParaRPr sz="1700">
              <a:solidFill>
                <a:srgbClr val="AAAAAA"/>
              </a:solidFill>
              <a:latin typeface="Average"/>
              <a:ea typeface="Average"/>
              <a:cs typeface="Average"/>
              <a:sym typeface="Average"/>
            </a:endParaRPr>
          </a:p>
          <a:p>
            <a:pPr indent="0" lvl="0" marL="0" rtl="1" algn="ctr">
              <a:spcBef>
                <a:spcPts val="0"/>
              </a:spcBef>
              <a:spcAft>
                <a:spcPts val="0"/>
              </a:spcAft>
              <a:buNone/>
            </a:pPr>
            <a:r>
              <a:rPr lang="en" sz="1700">
                <a:solidFill>
                  <a:srgbClr val="AAAAAA"/>
                </a:solidFill>
                <a:latin typeface="Average"/>
                <a:ea typeface="Average"/>
                <a:cs typeface="Average"/>
                <a:sym typeface="Average"/>
              </a:rPr>
              <a:t>تقسیم طرح رنگ مکمل</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분할 보색 구성표</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Hatiin ang komplementaryong scheme ng kulay</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700">
                <a:solidFill>
                  <a:srgbClr val="AAAAAA"/>
                </a:solidFill>
                <a:latin typeface="Average"/>
                <a:ea typeface="Average"/>
                <a:cs typeface="Average"/>
                <a:sym typeface="Average"/>
              </a:rPr>
              <a:t>Розділена комплементарна колірна схема</a:t>
            </a:r>
            <a:endParaRPr sz="17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Ndani skemën plotësuese të ngjyrave</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Լրացուցիչ գունային սխեման բաժանել</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Gesplitst complementair kleurenschema</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Schéma de couleurs complémentaires divisé</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Geteiltes Komplementärfarbschema</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विभाजित पूरक रंग योजना</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分割補色スキーム</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Pîlana rengên temamker dabeş bikin</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विभाजन पूरक रंग योजना</a:t>
            </a:r>
            <a:endParaRPr sz="1300">
              <a:solidFill>
                <a:srgbClr val="AAAAAA"/>
              </a:solidFill>
              <a:latin typeface="Average"/>
              <a:ea typeface="Average"/>
              <a:cs typeface="Average"/>
              <a:sym typeface="Average"/>
            </a:endParaRPr>
          </a:p>
          <a:p>
            <a:pPr indent="0" lvl="0" marL="0" rtl="1" algn="ctr">
              <a:spcBef>
                <a:spcPts val="0"/>
              </a:spcBef>
              <a:spcAft>
                <a:spcPts val="0"/>
              </a:spcAft>
              <a:buNone/>
            </a:pPr>
            <a:r>
              <a:rPr lang="en" sz="1300">
                <a:solidFill>
                  <a:srgbClr val="AAAAAA"/>
                </a:solidFill>
                <a:latin typeface="Average"/>
                <a:ea typeface="Average"/>
                <a:cs typeface="Average"/>
                <a:sym typeface="Average"/>
              </a:rPr>
              <a:t>د بشپړونکي رنګ سکیم تقسیم کړئ</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ਸਪਲਿਟ ਪੂਰਕ ਰੰਗ ਸਕੀਮ</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Esquema de cores complementares dividido</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Разделенная дополнительная цветовая схема</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Kala qaybso nidaamka midabka dhammaystiran</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Esquema de colores complementarios divididos</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Gawanya mpango wa rangi unaosaidia</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แยกโทนสีเสริม</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Tamamlayıcı renk şemasını böl</a:t>
            </a:r>
            <a:endParaRPr sz="1300">
              <a:solidFill>
                <a:srgbClr val="AAAAAA"/>
              </a:solidFill>
              <a:latin typeface="Average"/>
              <a:ea typeface="Average"/>
              <a:cs typeface="Average"/>
              <a:sym typeface="Average"/>
            </a:endParaRPr>
          </a:p>
          <a:p>
            <a:pPr indent="0" lvl="0" marL="0" rtl="0" algn="ctr">
              <a:spcBef>
                <a:spcPts val="0"/>
              </a:spcBef>
              <a:spcAft>
                <a:spcPts val="0"/>
              </a:spcAft>
              <a:buNone/>
            </a:pPr>
            <a:r>
              <a:rPr lang="en" sz="1300">
                <a:solidFill>
                  <a:srgbClr val="AAAAAA"/>
                </a:solidFill>
                <a:latin typeface="Average"/>
                <a:ea typeface="Average"/>
                <a:cs typeface="Average"/>
                <a:sym typeface="Average"/>
              </a:rPr>
              <a:t>Phân chia phối màu bổ sung</a:t>
            </a:r>
            <a:endParaRPr sz="1600">
              <a:solidFill>
                <a:schemeClr val="accent3"/>
              </a:solidFill>
              <a:latin typeface="Average"/>
              <a:ea typeface="Average"/>
              <a:cs typeface="Average"/>
              <a:sym typeface="Average"/>
            </a:endParaRPr>
          </a:p>
        </p:txBody>
      </p:sp>
      <p:pic>
        <p:nvPicPr>
          <p:cNvPr id="188" name="Google Shape;188;p27"/>
          <p:cNvPicPr preferRelativeResize="0"/>
          <p:nvPr/>
        </p:nvPicPr>
        <p:blipFill>
          <a:blip r:embed="rId3">
            <a:alphaModFix/>
          </a:blip>
          <a:stretch>
            <a:fillRect/>
          </a:stretch>
        </p:blipFill>
        <p:spPr>
          <a:xfrm>
            <a:off x="0" y="4487475"/>
            <a:ext cx="1828800" cy="1828800"/>
          </a:xfrm>
          <a:prstGeom prst="rect">
            <a:avLst/>
          </a:prstGeom>
          <a:noFill/>
          <a:ln>
            <a:noFill/>
          </a:ln>
        </p:spPr>
      </p:pic>
      <p:pic>
        <p:nvPicPr>
          <p:cNvPr id="189" name="Google Shape;189;p27"/>
          <p:cNvPicPr preferRelativeResize="0"/>
          <p:nvPr/>
        </p:nvPicPr>
        <p:blipFill>
          <a:blip r:embed="rId4">
            <a:alphaModFix/>
          </a:blip>
          <a:stretch>
            <a:fillRect/>
          </a:stretch>
        </p:blipFill>
        <p:spPr>
          <a:xfrm>
            <a:off x="2197150" y="4487475"/>
            <a:ext cx="1828800" cy="1828800"/>
          </a:xfrm>
          <a:prstGeom prst="rect">
            <a:avLst/>
          </a:prstGeom>
          <a:noFill/>
          <a:ln>
            <a:noFill/>
          </a:ln>
        </p:spPr>
      </p:pic>
      <p:pic>
        <p:nvPicPr>
          <p:cNvPr id="190" name="Google Shape;190;p27"/>
          <p:cNvPicPr preferRelativeResize="0"/>
          <p:nvPr/>
        </p:nvPicPr>
        <p:blipFill>
          <a:blip r:embed="rId5">
            <a:alphaModFix/>
          </a:blip>
          <a:stretch>
            <a:fillRect/>
          </a:stretch>
        </p:blipFill>
        <p:spPr>
          <a:xfrm>
            <a:off x="4267300" y="4510525"/>
            <a:ext cx="1828800" cy="1828800"/>
          </a:xfrm>
          <a:prstGeom prst="rect">
            <a:avLst/>
          </a:prstGeom>
          <a:noFill/>
          <a:ln>
            <a:noFill/>
          </a:ln>
        </p:spPr>
      </p:pic>
      <p:cxnSp>
        <p:nvCxnSpPr>
          <p:cNvPr id="191" name="Google Shape;191;p27"/>
          <p:cNvCxnSpPr/>
          <p:nvPr/>
        </p:nvCxnSpPr>
        <p:spPr>
          <a:xfrm>
            <a:off x="521875" y="5170075"/>
            <a:ext cx="605100" cy="633900"/>
          </a:xfrm>
          <a:prstGeom prst="straightConnector1">
            <a:avLst/>
          </a:prstGeom>
          <a:noFill/>
          <a:ln cap="flat" cmpd="sng" w="38100">
            <a:solidFill>
              <a:srgbClr val="FFFFFF"/>
            </a:solidFill>
            <a:prstDash val="solid"/>
            <a:round/>
            <a:headEnd len="med" w="med" type="none"/>
            <a:tailEnd len="med" w="med" type="none"/>
          </a:ln>
        </p:spPr>
      </p:cxnSp>
      <p:cxnSp>
        <p:nvCxnSpPr>
          <p:cNvPr id="192" name="Google Shape;192;p27"/>
          <p:cNvCxnSpPr/>
          <p:nvPr/>
        </p:nvCxnSpPr>
        <p:spPr>
          <a:xfrm>
            <a:off x="2864225" y="5031775"/>
            <a:ext cx="644700" cy="580200"/>
          </a:xfrm>
          <a:prstGeom prst="straightConnector1">
            <a:avLst/>
          </a:prstGeom>
          <a:noFill/>
          <a:ln cap="flat" cmpd="sng" w="38100">
            <a:solidFill>
              <a:srgbClr val="FFFFFF"/>
            </a:solidFill>
            <a:prstDash val="solid"/>
            <a:round/>
            <a:headEnd len="med" w="med" type="none"/>
            <a:tailEnd len="med" w="med" type="none"/>
          </a:ln>
        </p:spPr>
      </p:cxnSp>
      <p:cxnSp>
        <p:nvCxnSpPr>
          <p:cNvPr id="193" name="Google Shape;193;p27"/>
          <p:cNvCxnSpPr/>
          <p:nvPr/>
        </p:nvCxnSpPr>
        <p:spPr>
          <a:xfrm>
            <a:off x="4947225" y="5029850"/>
            <a:ext cx="242700" cy="831300"/>
          </a:xfrm>
          <a:prstGeom prst="straightConnector1">
            <a:avLst/>
          </a:prstGeom>
          <a:noFill/>
          <a:ln cap="flat" cmpd="sng" w="38100">
            <a:solidFill>
              <a:srgbClr val="FFFFFF"/>
            </a:solidFill>
            <a:prstDash val="solid"/>
            <a:round/>
            <a:headEnd len="med" w="med" type="none"/>
            <a:tailEnd len="med" w="med" type="none"/>
          </a:ln>
        </p:spPr>
      </p:cxnSp>
      <p:cxnSp>
        <p:nvCxnSpPr>
          <p:cNvPr id="194" name="Google Shape;194;p27"/>
          <p:cNvCxnSpPr/>
          <p:nvPr/>
        </p:nvCxnSpPr>
        <p:spPr>
          <a:xfrm>
            <a:off x="531475" y="5170075"/>
            <a:ext cx="855000" cy="201600"/>
          </a:xfrm>
          <a:prstGeom prst="straightConnector1">
            <a:avLst/>
          </a:prstGeom>
          <a:noFill/>
          <a:ln cap="flat" cmpd="sng" w="38100">
            <a:solidFill>
              <a:srgbClr val="FFFFFF"/>
            </a:solidFill>
            <a:prstDash val="solid"/>
            <a:round/>
            <a:headEnd len="med" w="med" type="none"/>
            <a:tailEnd len="med" w="med" type="none"/>
          </a:ln>
        </p:spPr>
      </p:cxnSp>
      <p:cxnSp>
        <p:nvCxnSpPr>
          <p:cNvPr id="195" name="Google Shape;195;p27"/>
          <p:cNvCxnSpPr/>
          <p:nvPr/>
        </p:nvCxnSpPr>
        <p:spPr>
          <a:xfrm>
            <a:off x="2875100" y="5054825"/>
            <a:ext cx="230400" cy="835500"/>
          </a:xfrm>
          <a:prstGeom prst="straightConnector1">
            <a:avLst/>
          </a:prstGeom>
          <a:noFill/>
          <a:ln cap="flat" cmpd="sng" w="38100">
            <a:solidFill>
              <a:srgbClr val="FFFFFF"/>
            </a:solidFill>
            <a:prstDash val="solid"/>
            <a:round/>
            <a:headEnd len="med" w="med" type="none"/>
            <a:tailEnd len="med" w="med" type="none"/>
          </a:ln>
        </p:spPr>
      </p:cxnSp>
      <p:cxnSp>
        <p:nvCxnSpPr>
          <p:cNvPr id="196" name="Google Shape;196;p27"/>
          <p:cNvCxnSpPr/>
          <p:nvPr/>
        </p:nvCxnSpPr>
        <p:spPr>
          <a:xfrm flipH="1">
            <a:off x="5184050" y="5025350"/>
            <a:ext cx="246000" cy="8547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8"/>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Square colour scheme</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200">
              <a:solidFill>
                <a:srgbClr val="AAAAAA"/>
              </a:solidFill>
              <a:latin typeface="Average"/>
              <a:ea typeface="Average"/>
              <a:cs typeface="Average"/>
              <a:sym typeface="Average"/>
            </a:endParaRPr>
          </a:p>
          <a:p>
            <a:pPr indent="0" lvl="0" marL="0" rtl="0" algn="ctr">
              <a:spcBef>
                <a:spcPts val="0"/>
              </a:spcBef>
              <a:spcAft>
                <a:spcPts val="0"/>
              </a:spcAft>
              <a:buNone/>
            </a:pPr>
            <a:r>
              <a:rPr lang="en" sz="3200">
                <a:solidFill>
                  <a:srgbClr val="AAAAAA"/>
                </a:solidFill>
                <a:latin typeface="Average"/>
                <a:ea typeface="Average"/>
                <a:cs typeface="Average"/>
                <a:sym typeface="Average"/>
              </a:rPr>
              <a:t>a colour scheme in which colours are balanced around the colour wheel in the shape of a square</a:t>
            </a:r>
            <a:endParaRPr sz="4400">
              <a:solidFill>
                <a:srgbClr val="FFFFFF"/>
              </a:solidFill>
              <a:latin typeface="Oswald"/>
              <a:ea typeface="Oswald"/>
              <a:cs typeface="Oswald"/>
              <a:sym typeface="Oswald"/>
            </a:endParaRPr>
          </a:p>
        </p:txBody>
      </p:sp>
      <p:sp>
        <p:nvSpPr>
          <p:cNvPr id="202" name="Google Shape;202;p28"/>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نظام الألوان المربعة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方形配色方案</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طرح رنگ مربع</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정사각형 색상 구성표</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Square color scheme</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Квадратна кольорова схема</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Skema e ngjyrave katrore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Քառակուսի գունային սխեման</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Vierkant kleurenschema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Schéma de couleurs carrées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Quadratisches Farbschema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चौकोर रंग योजना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正方形の配色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Plana rengê çargoşe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वर्ग रंग योजना</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د مربع رنګ سکیم</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ਵਰਗ ਰੰਗ ਸਕੀਮ</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Esquema de cores quadradas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Цветовая гамма квадрата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Nidaamka midabka labajibbaaran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Esquema de color cuadrado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Mpango wa rangi ya mraba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โทนสีแบบสี่เหลี่ยม</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Kare renk şeması</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Phối màu hình vuông</a:t>
            </a:r>
            <a:endParaRPr sz="1800">
              <a:solidFill>
                <a:schemeClr val="accent3"/>
              </a:solidFill>
              <a:latin typeface="Average"/>
              <a:ea typeface="Average"/>
              <a:cs typeface="Average"/>
              <a:sym typeface="Average"/>
            </a:endParaRPr>
          </a:p>
        </p:txBody>
      </p:sp>
      <p:pic>
        <p:nvPicPr>
          <p:cNvPr id="203" name="Google Shape;203;p28"/>
          <p:cNvPicPr preferRelativeResize="0"/>
          <p:nvPr/>
        </p:nvPicPr>
        <p:blipFill>
          <a:blip r:embed="rId3">
            <a:alphaModFix/>
          </a:blip>
          <a:stretch>
            <a:fillRect/>
          </a:stretch>
        </p:blipFill>
        <p:spPr>
          <a:xfrm>
            <a:off x="4267200" y="3963667"/>
            <a:ext cx="1828800" cy="1828800"/>
          </a:xfrm>
          <a:prstGeom prst="rect">
            <a:avLst/>
          </a:prstGeom>
          <a:noFill/>
          <a:ln>
            <a:noFill/>
          </a:ln>
        </p:spPr>
      </p:pic>
      <p:pic>
        <p:nvPicPr>
          <p:cNvPr id="204" name="Google Shape;204;p28"/>
          <p:cNvPicPr preferRelativeResize="0"/>
          <p:nvPr/>
        </p:nvPicPr>
        <p:blipFill>
          <a:blip r:embed="rId4">
            <a:alphaModFix/>
          </a:blip>
          <a:stretch>
            <a:fillRect/>
          </a:stretch>
        </p:blipFill>
        <p:spPr>
          <a:xfrm>
            <a:off x="0" y="3963667"/>
            <a:ext cx="1828800" cy="1828800"/>
          </a:xfrm>
          <a:prstGeom prst="rect">
            <a:avLst/>
          </a:prstGeom>
          <a:noFill/>
          <a:ln>
            <a:noFill/>
          </a:ln>
        </p:spPr>
      </p:pic>
      <p:pic>
        <p:nvPicPr>
          <p:cNvPr id="205" name="Google Shape;205;p28"/>
          <p:cNvPicPr preferRelativeResize="0"/>
          <p:nvPr/>
        </p:nvPicPr>
        <p:blipFill>
          <a:blip r:embed="rId5">
            <a:alphaModFix/>
          </a:blip>
          <a:stretch>
            <a:fillRect/>
          </a:stretch>
        </p:blipFill>
        <p:spPr>
          <a:xfrm>
            <a:off x="2133608" y="3963667"/>
            <a:ext cx="1828800" cy="1828800"/>
          </a:xfrm>
          <a:prstGeom prst="rect">
            <a:avLst/>
          </a:prstGeom>
          <a:noFill/>
          <a:ln>
            <a:noFill/>
          </a:ln>
        </p:spPr>
      </p:pic>
      <p:sp>
        <p:nvSpPr>
          <p:cNvPr id="206" name="Google Shape;206;p28"/>
          <p:cNvSpPr/>
          <p:nvPr/>
        </p:nvSpPr>
        <p:spPr>
          <a:xfrm rot="2700000">
            <a:off x="564624" y="4546169"/>
            <a:ext cx="681792" cy="681792"/>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07" name="Google Shape;207;p28"/>
          <p:cNvSpPr/>
          <p:nvPr/>
        </p:nvSpPr>
        <p:spPr>
          <a:xfrm rot="4500217">
            <a:off x="2707136" y="4537145"/>
            <a:ext cx="681718" cy="681718"/>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08" name="Google Shape;208;p28"/>
          <p:cNvSpPr/>
          <p:nvPr/>
        </p:nvSpPr>
        <p:spPr>
          <a:xfrm rot="899783">
            <a:off x="4849611" y="4537145"/>
            <a:ext cx="681718" cy="681718"/>
          </a:xfrm>
          <a:prstGeom prst="rect">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Triangle colour scheme</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200">
              <a:solidFill>
                <a:srgbClr val="AAAAAA"/>
              </a:solidFill>
              <a:latin typeface="Average"/>
              <a:ea typeface="Average"/>
              <a:cs typeface="Average"/>
              <a:sym typeface="Average"/>
            </a:endParaRPr>
          </a:p>
          <a:p>
            <a:pPr indent="0" lvl="0" marL="0" rtl="0" algn="ctr">
              <a:spcBef>
                <a:spcPts val="0"/>
              </a:spcBef>
              <a:spcAft>
                <a:spcPts val="0"/>
              </a:spcAft>
              <a:buNone/>
            </a:pPr>
            <a:r>
              <a:rPr lang="en" sz="3200">
                <a:solidFill>
                  <a:srgbClr val="AAAAAA"/>
                </a:solidFill>
                <a:latin typeface="Average"/>
                <a:ea typeface="Average"/>
                <a:cs typeface="Average"/>
                <a:sym typeface="Average"/>
              </a:rPr>
              <a:t>a colour scheme in which colours are balanced around the colour wheel in the shape of a triangle</a:t>
            </a:r>
            <a:endParaRPr sz="4400">
              <a:solidFill>
                <a:srgbClr val="FFFFFF"/>
              </a:solidFill>
              <a:latin typeface="Oswald"/>
              <a:ea typeface="Oswald"/>
              <a:cs typeface="Oswald"/>
              <a:sym typeface="Oswald"/>
            </a:endParaRPr>
          </a:p>
        </p:txBody>
      </p:sp>
      <p:sp>
        <p:nvSpPr>
          <p:cNvPr id="214" name="Google Shape;214;p29"/>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نظام الألوان المثلث</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三角形配色方案</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طرح رنگ مثلثی</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삼각형 색 구성표</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Triangle na scheme ng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Колірна схема трикутник</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Skema e ngjyrave të trekëndëshit</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Եռանկյունի գունային սխեման</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Driehoek kleurenschema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Schéma de couleurs triangulaires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Dreieck-Farbschema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त्रिकोण रंग योजना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三角形の配色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 sêgoşe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त्रिभुज रंग योजना</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د مثلث رنګ سکیم</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ਤਿਕੋਣ ਰੰਗ ਸਕੀਮ</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Esquema de cores do triângulo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Цветовая гамма треугольника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Nidaamka midabka saddex xagal</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Esquema de color triangular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Mpango wa rangi ya pembetatu</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โครงร่างสีสามเหลี่ยม</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Üçgen renk şeması</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Phối màu hình tam giác</a:t>
            </a:r>
            <a:endParaRPr sz="1800">
              <a:solidFill>
                <a:schemeClr val="accent3"/>
              </a:solidFill>
              <a:latin typeface="Average"/>
              <a:ea typeface="Average"/>
              <a:cs typeface="Average"/>
              <a:sym typeface="Average"/>
            </a:endParaRPr>
          </a:p>
        </p:txBody>
      </p:sp>
      <p:pic>
        <p:nvPicPr>
          <p:cNvPr id="215" name="Google Shape;215;p29"/>
          <p:cNvPicPr preferRelativeResize="0"/>
          <p:nvPr/>
        </p:nvPicPr>
        <p:blipFill>
          <a:blip r:embed="rId3">
            <a:alphaModFix/>
          </a:blip>
          <a:stretch>
            <a:fillRect/>
          </a:stretch>
        </p:blipFill>
        <p:spPr>
          <a:xfrm>
            <a:off x="2133600" y="3866992"/>
            <a:ext cx="1828800" cy="1828800"/>
          </a:xfrm>
          <a:prstGeom prst="rect">
            <a:avLst/>
          </a:prstGeom>
          <a:noFill/>
          <a:ln>
            <a:noFill/>
          </a:ln>
        </p:spPr>
      </p:pic>
      <p:pic>
        <p:nvPicPr>
          <p:cNvPr id="216" name="Google Shape;216;p29"/>
          <p:cNvPicPr preferRelativeResize="0"/>
          <p:nvPr/>
        </p:nvPicPr>
        <p:blipFill>
          <a:blip r:embed="rId4">
            <a:alphaModFix/>
          </a:blip>
          <a:stretch>
            <a:fillRect/>
          </a:stretch>
        </p:blipFill>
        <p:spPr>
          <a:xfrm>
            <a:off x="0" y="3866992"/>
            <a:ext cx="1828800" cy="1828800"/>
          </a:xfrm>
          <a:prstGeom prst="rect">
            <a:avLst/>
          </a:prstGeom>
          <a:noFill/>
          <a:ln>
            <a:noFill/>
          </a:ln>
        </p:spPr>
      </p:pic>
      <p:pic>
        <p:nvPicPr>
          <p:cNvPr id="217" name="Google Shape;217;p29"/>
          <p:cNvPicPr preferRelativeResize="0"/>
          <p:nvPr/>
        </p:nvPicPr>
        <p:blipFill>
          <a:blip r:embed="rId5">
            <a:alphaModFix/>
          </a:blip>
          <a:stretch>
            <a:fillRect/>
          </a:stretch>
        </p:blipFill>
        <p:spPr>
          <a:xfrm>
            <a:off x="4267200" y="3866992"/>
            <a:ext cx="1828800" cy="1828800"/>
          </a:xfrm>
          <a:prstGeom prst="rect">
            <a:avLst/>
          </a:prstGeom>
          <a:noFill/>
          <a:ln>
            <a:noFill/>
          </a:ln>
        </p:spPr>
      </p:pic>
      <p:sp>
        <p:nvSpPr>
          <p:cNvPr id="218" name="Google Shape;218;p29"/>
          <p:cNvSpPr/>
          <p:nvPr/>
        </p:nvSpPr>
        <p:spPr>
          <a:xfrm>
            <a:off x="2649450" y="4347845"/>
            <a:ext cx="797100" cy="689400"/>
          </a:xfrm>
          <a:prstGeom prst="triangle">
            <a:avLst>
              <a:gd fmla="val 50000"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19" name="Google Shape;219;p29"/>
          <p:cNvSpPr/>
          <p:nvPr/>
        </p:nvSpPr>
        <p:spPr>
          <a:xfrm rot="1800579">
            <a:off x="563197" y="4347918"/>
            <a:ext cx="797167" cy="689367"/>
          </a:xfrm>
          <a:prstGeom prst="triangle">
            <a:avLst>
              <a:gd fmla="val 50000"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20" name="Google Shape;220;p29"/>
          <p:cNvSpPr/>
          <p:nvPr/>
        </p:nvSpPr>
        <p:spPr>
          <a:xfrm rot="-1799459">
            <a:off x="4726097" y="4347918"/>
            <a:ext cx="797017" cy="689367"/>
          </a:xfrm>
          <a:prstGeom prst="triangle">
            <a:avLst>
              <a:gd fmla="val 50000" name="adj"/>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Warm colours</a:t>
            </a:r>
            <a:endParaRPr sz="4800">
              <a:solidFill>
                <a:srgbClr val="FFFFFF"/>
              </a:solidFill>
              <a:latin typeface="Oswald"/>
              <a:ea typeface="Oswald"/>
              <a:cs typeface="Oswald"/>
              <a:sym typeface="Oswald"/>
            </a:endParaRPr>
          </a:p>
          <a:p>
            <a:pPr indent="0" lvl="0" marL="0" rtl="0" algn="ctr">
              <a:spcBef>
                <a:spcPts val="0"/>
              </a:spcBef>
              <a:spcAft>
                <a:spcPts val="0"/>
              </a:spcAft>
              <a:buNone/>
            </a:pPr>
            <a:r>
              <a:t/>
            </a:r>
            <a:endParaRPr sz="48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colours that are suggestive of heat or passion: yellows, oranges, and reds</a:t>
            </a:r>
            <a:endParaRPr sz="4800">
              <a:solidFill>
                <a:srgbClr val="FFFFFF"/>
              </a:solidFill>
              <a:latin typeface="Oswald"/>
              <a:ea typeface="Oswald"/>
              <a:cs typeface="Oswald"/>
              <a:sym typeface="Oswald"/>
            </a:endParaRPr>
          </a:p>
        </p:txBody>
      </p:sp>
      <p:sp>
        <p:nvSpPr>
          <p:cNvPr id="226" name="Google Shape;226;p30"/>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الألوان الدافئة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暖色调</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رنگ های گرم</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따뜻한 색상</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Mga maiinit na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Теплі кольори</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Ngjyra të ngrohta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Ջերմ գույներ</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Warme kleuren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Couleurs chaudes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Warme Farben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गर्म रंग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暖色系</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Rengên germ</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तातो रंगहरू</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ګرم رنګونه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ਗਰਮ ਰੰਗ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Cores quentes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Теплые цвета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Midabo diiran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Colores cálidos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Rangi za joto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โทนสีอบอุ่น</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Sıcak renkler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sắc ấm áp</a:t>
            </a:r>
            <a:endParaRPr sz="1800">
              <a:solidFill>
                <a:schemeClr val="accent3"/>
              </a:solidFill>
              <a:latin typeface="Average"/>
              <a:ea typeface="Average"/>
              <a:cs typeface="Average"/>
              <a:sym typeface="Average"/>
            </a:endParaRPr>
          </a:p>
        </p:txBody>
      </p:sp>
      <p:sp>
        <p:nvSpPr>
          <p:cNvPr id="227" name="Google Shape;227;p30"/>
          <p:cNvSpPr/>
          <p:nvPr/>
        </p:nvSpPr>
        <p:spPr>
          <a:xfrm>
            <a:off x="0" y="5154700"/>
            <a:ext cx="2031900" cy="1703100"/>
          </a:xfrm>
          <a:prstGeom prst="rect">
            <a:avLst/>
          </a:prstGeom>
          <a:solidFill>
            <a:srgbClr val="A61C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28" name="Google Shape;228;p30"/>
          <p:cNvSpPr/>
          <p:nvPr/>
        </p:nvSpPr>
        <p:spPr>
          <a:xfrm>
            <a:off x="2032036" y="5154700"/>
            <a:ext cx="2031900" cy="1703100"/>
          </a:xfrm>
          <a:prstGeom prst="rect">
            <a:avLst/>
          </a:prstGeom>
          <a:solidFill>
            <a:srgbClr val="FF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29" name="Google Shape;229;p30"/>
          <p:cNvSpPr/>
          <p:nvPr/>
        </p:nvSpPr>
        <p:spPr>
          <a:xfrm>
            <a:off x="4064072" y="5154700"/>
            <a:ext cx="2031900" cy="1703100"/>
          </a:xfrm>
          <a:prstGeom prst="rect">
            <a:avLst/>
          </a:prstGeom>
          <a:solidFill>
            <a:srgbClr val="C27BA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30" name="Google Shape;230;p30"/>
          <p:cNvSpPr/>
          <p:nvPr/>
        </p:nvSpPr>
        <p:spPr>
          <a:xfrm>
            <a:off x="0" y="3406700"/>
            <a:ext cx="2031900" cy="1748100"/>
          </a:xfrm>
          <a:prstGeom prst="rect">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31" name="Google Shape;231;p30"/>
          <p:cNvSpPr/>
          <p:nvPr/>
        </p:nvSpPr>
        <p:spPr>
          <a:xfrm>
            <a:off x="2032036" y="3406700"/>
            <a:ext cx="2031900" cy="1748100"/>
          </a:xfrm>
          <a:prstGeom prst="rect">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232" name="Google Shape;232;p30"/>
          <p:cNvSpPr/>
          <p:nvPr/>
        </p:nvSpPr>
        <p:spPr>
          <a:xfrm>
            <a:off x="4064072" y="3406700"/>
            <a:ext cx="2031900" cy="1748100"/>
          </a:xfrm>
          <a:prstGeom prst="rect">
            <a:avLst/>
          </a:prstGeom>
          <a:solidFill>
            <a:srgbClr val="E691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Wet-on-wet painting</a:t>
            </a:r>
            <a:endParaRPr sz="4800">
              <a:solidFill>
                <a:srgbClr val="FFFFFF"/>
              </a:solidFill>
              <a:latin typeface="Oswald"/>
              <a:ea typeface="Oswald"/>
              <a:cs typeface="Oswald"/>
              <a:sym typeface="Oswald"/>
            </a:endParaRPr>
          </a:p>
          <a:p>
            <a:pPr indent="0" lvl="0" marL="0" rtl="0" algn="ctr">
              <a:spcBef>
                <a:spcPts val="0"/>
              </a:spcBef>
              <a:spcAft>
                <a:spcPts val="0"/>
              </a:spcAft>
              <a:buNone/>
            </a:pPr>
            <a:r>
              <a:t/>
            </a:r>
            <a:endParaRPr sz="48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adding a different colour of wet paint to a painting that is already wet</a:t>
            </a:r>
            <a:endParaRPr sz="4800">
              <a:solidFill>
                <a:srgbClr val="FFFFFF"/>
              </a:solidFill>
              <a:latin typeface="Oswald"/>
              <a:ea typeface="Oswald"/>
              <a:cs typeface="Oswald"/>
              <a:sym typeface="Oswald"/>
            </a:endParaRPr>
          </a:p>
        </p:txBody>
      </p:sp>
      <p:sp>
        <p:nvSpPr>
          <p:cNvPr id="238" name="Google Shape;238;p31"/>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الرسم الرطب على الرطب</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湿碰湿绘画</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نقاشی خیس روی خیس</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습식 페인팅</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Wet-on-wet painting</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Фарбування мокрим по мокрому</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Pikturë lagësht mbi lagësht</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Թաց-թաց նկարչություն</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Nat-in-nat schilderen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Peinture mouillé sur mouillé</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Nass-in-Nass-Lackierung</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गीली-पर-गीली पेंटिंग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ウェット・オン・ウェット塗装</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Wet-li-wet painting</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भिजेको पेन्टिङ</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لوند پر لوند نقاشي</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ਗਿੱਲੀ-ਤੇ-ਗਿੱਲੀ ਪੇਂਟਿੰਗ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Pintura úmida sobre molhada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Покраска мокрым по мокрому</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Rinjiyeynta qoyan-qoyan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Pintura húmedo sobre húmedo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Uchoraji wa mvua-kwenye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การวาดภาพแบบเปียกบนเปียก</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Islak üstüne ıslak boyama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Sơn ướt trên ướt</a:t>
            </a:r>
            <a:endParaRPr sz="1800">
              <a:solidFill>
                <a:schemeClr val="accent3"/>
              </a:solidFill>
              <a:latin typeface="Average"/>
              <a:ea typeface="Average"/>
              <a:cs typeface="Average"/>
              <a:sym typeface="Average"/>
            </a:endParaRPr>
          </a:p>
        </p:txBody>
      </p:sp>
      <p:pic>
        <p:nvPicPr>
          <p:cNvPr id="239" name="Google Shape;239;p31"/>
          <p:cNvPicPr preferRelativeResize="0"/>
          <p:nvPr/>
        </p:nvPicPr>
        <p:blipFill rotWithShape="1">
          <a:blip r:embed="rId3">
            <a:alphaModFix/>
          </a:blip>
          <a:srcRect b="4521" l="50373" r="5510" t="68423"/>
          <a:stretch/>
        </p:blipFill>
        <p:spPr>
          <a:xfrm>
            <a:off x="968400" y="3428997"/>
            <a:ext cx="4286288" cy="34290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Colour composition</a:t>
            </a:r>
            <a:endParaRPr sz="4800">
              <a:solidFill>
                <a:srgbClr val="FFFFFF"/>
              </a:solidFill>
              <a:latin typeface="Oswald"/>
              <a:ea typeface="Oswald"/>
              <a:cs typeface="Oswald"/>
              <a:sym typeface="Oswald"/>
            </a:endParaRPr>
          </a:p>
          <a:p>
            <a:pPr indent="0" lvl="0" marL="0" rtl="0" algn="ctr">
              <a:spcBef>
                <a:spcPts val="0"/>
              </a:spcBef>
              <a:spcAft>
                <a:spcPts val="0"/>
              </a:spcAft>
              <a:buNone/>
            </a:pPr>
            <a:r>
              <a:t/>
            </a:r>
            <a:endParaRPr sz="48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the arrangement of colours in an artwork</a:t>
            </a:r>
            <a:endParaRPr sz="4800">
              <a:solidFill>
                <a:srgbClr val="FFFFFF"/>
              </a:solidFill>
              <a:latin typeface="Oswald"/>
              <a:ea typeface="Oswald"/>
              <a:cs typeface="Oswald"/>
              <a:sym typeface="Oswald"/>
            </a:endParaRPr>
          </a:p>
        </p:txBody>
      </p:sp>
      <p:sp>
        <p:nvSpPr>
          <p:cNvPr id="72" name="Google Shape;72;p14"/>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تكوين اللون</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色彩构成</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ترکیب رنگ</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색상 구성</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Komposisyon ng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Кольорова композиція</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Përbërja e ngjyrave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Գույնի կազմը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Kleur compositie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Composition des couleurs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Farbkomposition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रंग रचना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色の構成</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Kompozîsyona rengîn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रंग संरचना</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د رنګ ترکیب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ਰੰਗ ਰਚਨਾ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Composição de cores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Цветовая композиция</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Halabuurka midabka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composición de colores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Utungaji wa rangi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องค์ประกอบสี</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Renk kompozisyonu</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Thành phần màu sắc</a:t>
            </a:r>
            <a:endParaRPr sz="1800">
              <a:solidFill>
                <a:schemeClr val="accent3"/>
              </a:solidFill>
              <a:latin typeface="Average"/>
              <a:ea typeface="Average"/>
              <a:cs typeface="Average"/>
              <a:sym typeface="Averag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2"/>
          <p:cNvSpPr txBox="1"/>
          <p:nvPr/>
        </p:nvSpPr>
        <p:spPr>
          <a:xfrm>
            <a:off x="0" y="0"/>
            <a:ext cx="9144000" cy="5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latin typeface="Oswald"/>
                <a:ea typeface="Oswald"/>
                <a:cs typeface="Oswald"/>
                <a:sym typeface="Oswald"/>
              </a:rPr>
              <a:t>Acrylic painting evaluation criteria</a:t>
            </a:r>
            <a:endParaRPr sz="3000">
              <a:solidFill>
                <a:srgbClr val="FFFFFF"/>
              </a:solidFill>
              <a:latin typeface="Oswald"/>
              <a:ea typeface="Oswald"/>
              <a:cs typeface="Oswald"/>
              <a:sym typeface="Oswald"/>
            </a:endParaRPr>
          </a:p>
        </p:txBody>
      </p:sp>
      <p:sp>
        <p:nvSpPr>
          <p:cNvPr id="245" name="Google Shape;245;p32"/>
          <p:cNvSpPr txBox="1"/>
          <p:nvPr/>
        </p:nvSpPr>
        <p:spPr>
          <a:xfrm>
            <a:off x="0" y="508000"/>
            <a:ext cx="91440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Cabin"/>
                <a:ea typeface="Cabin"/>
                <a:cs typeface="Cabin"/>
                <a:sym typeface="Cabin"/>
              </a:rPr>
              <a:t>Creativity and Observation: Make something that is unusual, unique, thoughtful, or very well-observed. Your artwork should communicate it's idea well whether your idea is "a person can be lonely, even in a crowd," or "the petals of flowers are delicate, varied, and unbelievably beautiful."</a:t>
            </a:r>
            <a:endParaRPr b="1" sz="1800">
              <a:solidFill>
                <a:srgbClr val="FFFFFF"/>
              </a:solidFill>
              <a:latin typeface="Cabin"/>
              <a:ea typeface="Cabin"/>
              <a:cs typeface="Cabin"/>
              <a:sym typeface="Cabin"/>
            </a:endParaRPr>
          </a:p>
        </p:txBody>
      </p:sp>
      <p:sp>
        <p:nvSpPr>
          <p:cNvPr id="246" name="Google Shape;246;p32"/>
          <p:cNvSpPr txBox="1"/>
          <p:nvPr/>
        </p:nvSpPr>
        <p:spPr>
          <a:xfrm>
            <a:off x="381000" y="889000"/>
            <a:ext cx="4191000" cy="1727100"/>
          </a:xfrm>
          <a:prstGeom prst="rect">
            <a:avLst/>
          </a:prstGeom>
          <a:noFill/>
          <a:ln>
            <a:noFill/>
          </a:ln>
        </p:spPr>
        <p:txBody>
          <a:bodyPr anchorCtr="0" anchor="ctr" bIns="91425" lIns="91425" spcFirstLastPara="1" rIns="91425" wrap="square" tIns="91425">
            <a:noAutofit/>
          </a:bodyPr>
          <a:lstStyle/>
          <a:p>
            <a:pPr indent="0" lvl="0" marL="0" rtl="1" algn="r">
              <a:spcBef>
                <a:spcPts val="0"/>
              </a:spcBef>
              <a:spcAft>
                <a:spcPts val="0"/>
              </a:spcAft>
              <a:buNone/>
            </a:pPr>
            <a:r>
              <a:rPr lang="en" sz="1100">
                <a:solidFill>
                  <a:srgbClr val="AAAAAA"/>
                </a:solidFill>
                <a:latin typeface="Cabin"/>
                <a:ea typeface="Cabin"/>
                <a:cs typeface="Cabin"/>
                <a:sym typeface="Cabin"/>
              </a:rPr>
              <a:t>الإبداع والملاحظة: اصنع شيئًا غير عادي أو فريدًا أو مدروسًا أو تمت ملاحظته جيدًا. يجب أن ينقل عملك الفني فكرته بشكل جيد سواء كانت فكرتك هي "يمكن لأي شخص أن يشعر بالوحدة، حتى في حشد من الناس،" أو "بتلات الزهور حساسة ومتنوعة وجميلة بشكل لا يصدق".</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创造力和观察力：做出一些不寻常的、独特的、深思熟虑的或非常容易观察到的东西。你的作品应该很好地传达它的想法，无论你的想法是“一个人即使在人群中也是孤独的”，还是“花瓣是精致的、多样的、令人难以置信的美丽”。</a:t>
            </a:r>
            <a:endParaRPr sz="1100">
              <a:solidFill>
                <a:srgbClr val="AAAAAA"/>
              </a:solidFill>
              <a:latin typeface="Cabin"/>
              <a:ea typeface="Cabin"/>
              <a:cs typeface="Cabin"/>
              <a:sym typeface="Cabin"/>
            </a:endParaRPr>
          </a:p>
          <a:p>
            <a:pPr indent="0" lvl="0" marL="0" rtl="1" algn="r">
              <a:spcBef>
                <a:spcPts val="0"/>
              </a:spcBef>
              <a:spcAft>
                <a:spcPts val="0"/>
              </a:spcAft>
              <a:buNone/>
            </a:pPr>
            <a:r>
              <a:rPr lang="en" sz="1100">
                <a:solidFill>
                  <a:srgbClr val="AAAAAA"/>
                </a:solidFill>
                <a:latin typeface="Cabin"/>
                <a:ea typeface="Cabin"/>
                <a:cs typeface="Cabin"/>
                <a:sym typeface="Cabin"/>
              </a:rPr>
              <a:t>خلاقیت و مشاهده: چیزی بسازید که غیرعادی، منحصر به فرد، متفکرانه یا بسیار خوب مشاهده شود. اثر هنری شما باید این ایده را به خوبی بیان کند که آیا ایده شما این است که "فردی می تواند تنها باشد، حتی در یک جمعیت" یا "گلبرگ های گل ظریف، متنوع و باورنکردنی زیبا هستند."</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창의성과 관찰: 독특하고, 독특하고, 사려 깊거나, 매우 잘 관찰되는 무언가를 만드십시오. 당신의 작품은 당신의 아이디어가 "사람은 군중 속에서도 외로울 수 있다"인지 아니면 "꽃잎은 섬세하고 다양하며 믿을 수 없을 정도로 아름답다"인지 그 아이디어를 잘 전달해야 합니다.</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Pagkamalikhain at Pagmamasid: Gumawa ng isang bagay na hindi karaniwan, natatangi, maalalahanin, o napakahusay na naobserbahan. Ang iyong likhang sining ay dapat na maipabatid na mabuti kung ang iyong ideya ay "ang isang tao ay maaaring maging malungkot, kahit na sa isang pulutong," o "ang mga talulot ng mga bulaklak ay maselan, iba-iba, at hindi kapani-paniwalang maganda."</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Творчість і спостережливість: створюйте щось незвичайне, унікальне, продумане або добре спостережливе. Ваші твори мистецтва повинні добре передавати свою ідею, незалежно від того, чи ваша ідея: «людина може бути самотньою навіть у натовпі» або «пелюстки квітів ніжні, різноманітні та неймовірно красиві».</a:t>
            </a:r>
            <a:endParaRPr sz="1100">
              <a:solidFill>
                <a:srgbClr val="AAAAAA"/>
              </a:solidFill>
              <a:latin typeface="Cabin"/>
              <a:ea typeface="Cabin"/>
              <a:cs typeface="Cabin"/>
              <a:sym typeface="Cabin"/>
            </a:endParaRPr>
          </a:p>
        </p:txBody>
      </p:sp>
      <p:sp>
        <p:nvSpPr>
          <p:cNvPr id="247" name="Google Shape;247;p32"/>
          <p:cNvSpPr txBox="1"/>
          <p:nvPr/>
        </p:nvSpPr>
        <p:spPr>
          <a:xfrm>
            <a:off x="4572000" y="889000"/>
            <a:ext cx="45720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AAAAAA"/>
                </a:solidFill>
                <a:latin typeface="Cabin"/>
                <a:ea typeface="Cabin"/>
                <a:cs typeface="Cabin"/>
                <a:sym typeface="Cabin"/>
              </a:rPr>
              <a:t>Créativité et observation : créez quelque chose d'inhabituel, d'unique, de réfléchi ou de très bien observé. Votre œuvre d'art doit bien communiquer son idée, que votre idée soit « une personne peut être seule, même dans une foule » ou « les pétales de fleurs sont délicats, variés et incroyablement beaux ».</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創造性と観察力: 珍しいもの、ユニークなもの、思慮深いもの、またはよく観察されたものを作りましょう。 「人はたとえ群衆の中でも孤独になれる」という考えであっても、「花びらは繊細で変化に富み、信じられないほど美しい」というような考えであっても、アートワークはそのアイデアをうまく​​伝える必要があります。</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Creatividad y observación: crea algo que sea inusual, único, reflexivo o muy bien observado. Tu obra de arte debe comunicar bien su idea, ya sea que sea "una persona puede sentirse sola, incluso en una multitud" o "los pétalos de las flores son delicados, variados e increíblemente hermosos".</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Ubunifu na Uchunguzi: Tengeneza kitu ambacho si cha kawaida, cha kipekee, cha kufikiria, au kinachozingatiwa vizuri sana. Mchoro wako unapaswa kuwasilisha wazo lako vizuri ikiwa wazo lako ni "mtu anaweza kuwa mpweke, hata katika umati," au "petali za maua ni maridadi, tofauti, na nzuri sana."</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Tính sáng tạo và khả năng quan sát: Tạo ra điều gì đó khác thường, độc đáo, chu đáo hoặc được quan sát rất kỹ. Tác phẩm nghệ thuật của bạn phải truyền tải rõ ràng ý tưởng của mình cho dù ý tưởng của bạn là "một người có thể cô đơn, ngay cả khi ở trong đám đông" hay "những cánh hoa rất tinh tế, đa dạng và đẹp đến khó tin".</a:t>
            </a:r>
            <a:endParaRPr sz="1100">
              <a:solidFill>
                <a:srgbClr val="AAAAAA"/>
              </a:solidFill>
              <a:latin typeface="Cabin"/>
              <a:ea typeface="Cabin"/>
              <a:cs typeface="Cabin"/>
              <a:sym typeface="Cabin"/>
            </a:endParaRPr>
          </a:p>
        </p:txBody>
      </p:sp>
      <p:sp>
        <p:nvSpPr>
          <p:cNvPr id="248" name="Google Shape;248;p32"/>
          <p:cNvSpPr txBox="1"/>
          <p:nvPr/>
        </p:nvSpPr>
        <p:spPr>
          <a:xfrm>
            <a:off x="0" y="2616200"/>
            <a:ext cx="91440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Cabin"/>
                <a:ea typeface="Cabin"/>
                <a:cs typeface="Cabin"/>
                <a:sym typeface="Cabin"/>
              </a:rPr>
              <a:t>Painting technique: Thoughtful colour mixing including greys, painted with a variety of quality marks and brushstrokes.</a:t>
            </a:r>
            <a:endParaRPr b="1" sz="1800">
              <a:solidFill>
                <a:srgbClr val="FFFFFF"/>
              </a:solidFill>
              <a:latin typeface="Cabin"/>
              <a:ea typeface="Cabin"/>
              <a:cs typeface="Cabin"/>
              <a:sym typeface="Cabin"/>
            </a:endParaRPr>
          </a:p>
        </p:txBody>
      </p:sp>
      <p:sp>
        <p:nvSpPr>
          <p:cNvPr id="249" name="Google Shape;249;p32"/>
          <p:cNvSpPr txBox="1"/>
          <p:nvPr/>
        </p:nvSpPr>
        <p:spPr>
          <a:xfrm>
            <a:off x="381000" y="2997200"/>
            <a:ext cx="4191000" cy="1727100"/>
          </a:xfrm>
          <a:prstGeom prst="rect">
            <a:avLst/>
          </a:prstGeom>
          <a:noFill/>
          <a:ln>
            <a:noFill/>
          </a:ln>
        </p:spPr>
        <p:txBody>
          <a:bodyPr anchorCtr="0" anchor="ctr" bIns="91425" lIns="91425" spcFirstLastPara="1" rIns="91425" wrap="square" tIns="91425">
            <a:noAutofit/>
          </a:bodyPr>
          <a:lstStyle/>
          <a:p>
            <a:pPr indent="0" lvl="0" marL="0" rtl="1" algn="r">
              <a:spcBef>
                <a:spcPts val="0"/>
              </a:spcBef>
              <a:spcAft>
                <a:spcPts val="0"/>
              </a:spcAft>
              <a:buNone/>
            </a:pPr>
            <a:r>
              <a:rPr lang="en" sz="1100">
                <a:solidFill>
                  <a:srgbClr val="AAAAAA"/>
                </a:solidFill>
                <a:latin typeface="Cabin"/>
                <a:ea typeface="Cabin"/>
                <a:cs typeface="Cabin"/>
                <a:sym typeface="Cabin"/>
              </a:rPr>
              <a:t>تقنية الرسم: مزج الألوان بشكل مدروس بما في ذلك الألوان الرمادية، ورسمها بمجموعة متنوعة من علامات الجودة وضربات الفرشاة.</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绘画技巧：深思熟虑的颜色混合，包括灰色，涂有各种质量标记和笔触。</a:t>
            </a:r>
            <a:endParaRPr sz="1100">
              <a:solidFill>
                <a:srgbClr val="AAAAAA"/>
              </a:solidFill>
              <a:latin typeface="Cabin"/>
              <a:ea typeface="Cabin"/>
              <a:cs typeface="Cabin"/>
              <a:sym typeface="Cabin"/>
            </a:endParaRPr>
          </a:p>
          <a:p>
            <a:pPr indent="0" lvl="0" marL="0" rtl="1" algn="r">
              <a:spcBef>
                <a:spcPts val="0"/>
              </a:spcBef>
              <a:spcAft>
                <a:spcPts val="0"/>
              </a:spcAft>
              <a:buNone/>
            </a:pPr>
            <a:r>
              <a:rPr lang="en" sz="1100">
                <a:solidFill>
                  <a:srgbClr val="AAAAAA"/>
                </a:solidFill>
                <a:latin typeface="Cabin"/>
                <a:ea typeface="Cabin"/>
                <a:cs typeface="Cabin"/>
                <a:sym typeface="Cabin"/>
              </a:rPr>
              <a:t>تکنیک رنگ آمیزی: ترکیب رنگی متفکرانه از جمله خاکستری، رنگ آمیزی شده با انواع علائم با کیفیت و قلم مو.</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페인팅 기술: 회색을 포함한 사려 깊은 색상 혼합, 다양한 품질 표시 및 붓놀림으로 페인팅됩니다.</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Teknik sa pagpinta: Maingat na paghahalo ng kulay kabilang ang mga grey, na pininturahan ng iba't ibang marka ng kalidad at brushstroke.</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Техніка малювання: продумане змішування кольорів, включаючи сірі, намальоване різноманітними знаками якості та мазками.</a:t>
            </a:r>
            <a:endParaRPr sz="1100">
              <a:solidFill>
                <a:srgbClr val="AAAAAA"/>
              </a:solidFill>
              <a:latin typeface="Cabin"/>
              <a:ea typeface="Cabin"/>
              <a:cs typeface="Cabin"/>
              <a:sym typeface="Cabin"/>
            </a:endParaRPr>
          </a:p>
        </p:txBody>
      </p:sp>
      <p:sp>
        <p:nvSpPr>
          <p:cNvPr id="250" name="Google Shape;250;p32"/>
          <p:cNvSpPr txBox="1"/>
          <p:nvPr/>
        </p:nvSpPr>
        <p:spPr>
          <a:xfrm>
            <a:off x="4572000" y="2997200"/>
            <a:ext cx="45720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AAAAAA"/>
                </a:solidFill>
                <a:latin typeface="Cabin"/>
                <a:ea typeface="Cabin"/>
                <a:cs typeface="Cabin"/>
                <a:sym typeface="Cabin"/>
              </a:rPr>
              <a:t>Technique de peinture : mélange réfléchi de couleurs, y compris des gris, peint avec une variété de marques de qualité et de coups de pinceau.</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塗装技術: グレーを含む慎重な色の混合、さまざまな高品質のマークとブラシストロークで塗装。</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Técnica de pintura: Mezcla cuidadosa de colores, incluidos grises, pintado con una variedad de marcas de calidad y pinceladas.</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Mbinu ya uchoraji: Mchanganyiko wa rangi unaofikiriwa ikiwa ni pamoja na kijivu, iliyopakwa rangi mbalimbali za ubora na viboko vya brashi.</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Kỹ thuật vẽ tranh: Pha trộn màu sắc chu đáo bao gồm cả màu xám, được vẽ bằng nhiều loại dấu và nét vẽ chất lượng.</a:t>
            </a:r>
            <a:endParaRPr sz="1100">
              <a:solidFill>
                <a:srgbClr val="AAAAAA"/>
              </a:solidFill>
              <a:latin typeface="Cabin"/>
              <a:ea typeface="Cabin"/>
              <a:cs typeface="Cabin"/>
              <a:sym typeface="Cabin"/>
            </a:endParaRPr>
          </a:p>
        </p:txBody>
      </p:sp>
      <p:sp>
        <p:nvSpPr>
          <p:cNvPr id="251" name="Google Shape;251;p32"/>
          <p:cNvSpPr txBox="1"/>
          <p:nvPr/>
        </p:nvSpPr>
        <p:spPr>
          <a:xfrm>
            <a:off x="0" y="4724400"/>
            <a:ext cx="9144000" cy="38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Cabin"/>
                <a:ea typeface="Cabin"/>
                <a:cs typeface="Cabin"/>
                <a:sym typeface="Cabin"/>
              </a:rPr>
              <a:t>Composition: You should create a painting that uses a clear colour scheme, is non-central, and well-balanced.</a:t>
            </a:r>
            <a:endParaRPr b="1" sz="1800">
              <a:solidFill>
                <a:srgbClr val="FFFFFF"/>
              </a:solidFill>
              <a:latin typeface="Cabin"/>
              <a:ea typeface="Cabin"/>
              <a:cs typeface="Cabin"/>
              <a:sym typeface="Cabin"/>
            </a:endParaRPr>
          </a:p>
        </p:txBody>
      </p:sp>
      <p:sp>
        <p:nvSpPr>
          <p:cNvPr id="252" name="Google Shape;252;p32"/>
          <p:cNvSpPr txBox="1"/>
          <p:nvPr/>
        </p:nvSpPr>
        <p:spPr>
          <a:xfrm>
            <a:off x="381000" y="5105400"/>
            <a:ext cx="4191000" cy="1727100"/>
          </a:xfrm>
          <a:prstGeom prst="rect">
            <a:avLst/>
          </a:prstGeom>
          <a:noFill/>
          <a:ln>
            <a:noFill/>
          </a:ln>
        </p:spPr>
        <p:txBody>
          <a:bodyPr anchorCtr="0" anchor="ctr" bIns="91425" lIns="91425" spcFirstLastPara="1" rIns="91425" wrap="square" tIns="91425">
            <a:noAutofit/>
          </a:bodyPr>
          <a:lstStyle/>
          <a:p>
            <a:pPr indent="0" lvl="0" marL="0" rtl="1" algn="r">
              <a:spcBef>
                <a:spcPts val="0"/>
              </a:spcBef>
              <a:spcAft>
                <a:spcPts val="0"/>
              </a:spcAft>
              <a:buNone/>
            </a:pPr>
            <a:r>
              <a:rPr lang="en" sz="1100">
                <a:solidFill>
                  <a:srgbClr val="AAAAAA"/>
                </a:solidFill>
                <a:latin typeface="Cabin"/>
                <a:ea typeface="Cabin"/>
                <a:cs typeface="Cabin"/>
                <a:sym typeface="Cabin"/>
              </a:rPr>
              <a:t>التركيب: يجب عليك إنشاء لوحة تستخدم نظام ألوان واضح، وغير مركزية، ومتوازنة بشكل جيد.</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构图：您应该创作一幅使用清晰配色方案、非中心且平衡的绘画。</a:t>
            </a:r>
            <a:endParaRPr sz="1100">
              <a:solidFill>
                <a:srgbClr val="AAAAAA"/>
              </a:solidFill>
              <a:latin typeface="Cabin"/>
              <a:ea typeface="Cabin"/>
              <a:cs typeface="Cabin"/>
              <a:sym typeface="Cabin"/>
            </a:endParaRPr>
          </a:p>
          <a:p>
            <a:pPr indent="0" lvl="0" marL="0" rtl="1" algn="r">
              <a:spcBef>
                <a:spcPts val="0"/>
              </a:spcBef>
              <a:spcAft>
                <a:spcPts val="0"/>
              </a:spcAft>
              <a:buNone/>
            </a:pPr>
            <a:r>
              <a:rPr lang="en" sz="1100">
                <a:solidFill>
                  <a:srgbClr val="AAAAAA"/>
                </a:solidFill>
                <a:latin typeface="Cabin"/>
                <a:ea typeface="Cabin"/>
                <a:cs typeface="Cabin"/>
                <a:sym typeface="Cabin"/>
              </a:rPr>
              <a:t>ترکیب بندی: شما باید نقاشی ای بسازید که از طرح رنگی واضح استفاده کند، غیر مرکزی و متعادل باشد.</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구도: 명확한 색 구성표를 사용하고 중심이 아니며 균형이 잘 잡힌 그림을 만들어야 합니다.</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Komposisyon: Dapat kang lumikha ng pagpipinta na gumagamit ng malinaw na scheme ng kulay, hindi sentral, at balanseng mabuti.</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Композиція: Ви повинні створити картину, яка використовує чітку колірну схему, не є центральною та добре збалансованою.</a:t>
            </a:r>
            <a:endParaRPr sz="1100">
              <a:solidFill>
                <a:srgbClr val="AAAAAA"/>
              </a:solidFill>
              <a:latin typeface="Cabin"/>
              <a:ea typeface="Cabin"/>
              <a:cs typeface="Cabin"/>
              <a:sym typeface="Cabin"/>
            </a:endParaRPr>
          </a:p>
        </p:txBody>
      </p:sp>
      <p:sp>
        <p:nvSpPr>
          <p:cNvPr id="253" name="Google Shape;253;p32"/>
          <p:cNvSpPr txBox="1"/>
          <p:nvPr/>
        </p:nvSpPr>
        <p:spPr>
          <a:xfrm>
            <a:off x="4572000" y="5105400"/>
            <a:ext cx="4572000" cy="172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rgbClr val="AAAAAA"/>
                </a:solidFill>
                <a:latin typeface="Cabin"/>
                <a:ea typeface="Cabin"/>
                <a:cs typeface="Cabin"/>
                <a:sym typeface="Cabin"/>
              </a:rPr>
              <a:t>Composition : Vous devez créer une peinture qui utilise une palette de couleurs claire, non centrale et bien équilibrée.</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構成: 明確な配色を使用し、中心的ではなく、バランスのとれた絵を作成する必要があります。</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Composición: debes crear una pintura que utilice una combinación de colores clara, no central y bien equilibrada.</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Muundo: Unapaswa kuunda mchoro unaotumia mpango wazi wa rangi, sio wa kati, na wenye usawa.</a:t>
            </a:r>
            <a:endParaRPr sz="1100">
              <a:solidFill>
                <a:srgbClr val="AAAAAA"/>
              </a:solidFill>
              <a:latin typeface="Cabin"/>
              <a:ea typeface="Cabin"/>
              <a:cs typeface="Cabin"/>
              <a:sym typeface="Cabin"/>
            </a:endParaRPr>
          </a:p>
          <a:p>
            <a:pPr indent="0" lvl="0" marL="0" rtl="0" algn="l">
              <a:spcBef>
                <a:spcPts val="0"/>
              </a:spcBef>
              <a:spcAft>
                <a:spcPts val="0"/>
              </a:spcAft>
              <a:buNone/>
            </a:pPr>
            <a:r>
              <a:rPr lang="en" sz="1100">
                <a:solidFill>
                  <a:srgbClr val="AAAAAA"/>
                </a:solidFill>
                <a:latin typeface="Cabin"/>
                <a:ea typeface="Cabin"/>
                <a:cs typeface="Cabin"/>
                <a:sym typeface="Cabin"/>
              </a:rPr>
              <a:t>Bố cục: Bạn nên tạo một bức tranh sử dụng bảng màu rõ ràng, không trung tâm và cân đối.</a:t>
            </a:r>
            <a:endParaRPr sz="1100">
              <a:solidFill>
                <a:srgbClr val="AAAAAA"/>
              </a:solidFill>
              <a:latin typeface="Cabin"/>
              <a:ea typeface="Cabin"/>
              <a:cs typeface="Cabin"/>
              <a:sym typeface="Cab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3"/>
          <p:cNvSpPr txBox="1"/>
          <p:nvPr>
            <p:ph type="title"/>
          </p:nvPr>
        </p:nvSpPr>
        <p:spPr>
          <a:xfrm>
            <a:off x="671250" y="2855000"/>
            <a:ext cx="7852200" cy="11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FF00"/>
                </a:solidFill>
              </a:rPr>
              <a:t>Newly generated vocab goes after this</a:t>
            </a:r>
            <a:endParaRPr>
              <a:solidFill>
                <a:srgbClr val="00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p:nvPr/>
        </p:nvSpPr>
        <p:spPr>
          <a:xfrm>
            <a:off x="0" y="3406700"/>
            <a:ext cx="6256200" cy="3451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78" name="Google Shape;78;p15"/>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colour scheme</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the balanced choice of colours in an artwork</a:t>
            </a:r>
            <a:endParaRPr sz="4800">
              <a:solidFill>
                <a:srgbClr val="FFFFFF"/>
              </a:solidFill>
              <a:latin typeface="Oswald"/>
              <a:ea typeface="Oswald"/>
              <a:cs typeface="Oswald"/>
              <a:sym typeface="Oswald"/>
            </a:endParaRPr>
          </a:p>
        </p:txBody>
      </p:sp>
      <p:sp>
        <p:nvSpPr>
          <p:cNvPr id="79" name="Google Shape;79;p15"/>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نظام الألوان</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配色方案</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طرح رنگ</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색상</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scheme ng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Колірна схема</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Skema e ngjyrave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Գունային սխեման</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Kleuren schema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Jeu de couleurs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Farbschema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रंग योजना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カラースキーム</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 rengê</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रंग योजना</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د رنګ سکیم</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ਰੰਗ ਸਕੀਮ</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Esquema de cores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Цветовая схема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Nidaamka midabka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Esquema de color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Mpango wa rangi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โทนสี</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Renk şeması</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Cách phối màu</a:t>
            </a:r>
            <a:endParaRPr sz="1800">
              <a:solidFill>
                <a:schemeClr val="accent3"/>
              </a:solidFill>
              <a:latin typeface="Average"/>
              <a:ea typeface="Average"/>
              <a:cs typeface="Average"/>
              <a:sym typeface="Average"/>
            </a:endParaRPr>
          </a:p>
        </p:txBody>
      </p:sp>
      <p:pic>
        <p:nvPicPr>
          <p:cNvPr id="80" name="Google Shape;80;p15"/>
          <p:cNvPicPr preferRelativeResize="0"/>
          <p:nvPr/>
        </p:nvPicPr>
        <p:blipFill rotWithShape="1">
          <a:blip r:embed="rId3">
            <a:alphaModFix/>
          </a:blip>
          <a:srcRect b="0" l="40547" r="0" t="0"/>
          <a:stretch/>
        </p:blipFill>
        <p:spPr>
          <a:xfrm>
            <a:off x="533050" y="3429000"/>
            <a:ext cx="5157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Colour wheel</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a circle of coloured sections that shows the relationships between colours</a:t>
            </a:r>
            <a:endParaRPr sz="4800">
              <a:solidFill>
                <a:srgbClr val="FFFFFF"/>
              </a:solidFill>
              <a:latin typeface="Oswald"/>
              <a:ea typeface="Oswald"/>
              <a:cs typeface="Oswald"/>
              <a:sym typeface="Oswald"/>
            </a:endParaRPr>
          </a:p>
        </p:txBody>
      </p:sp>
      <p:sp>
        <p:nvSpPr>
          <p:cNvPr id="86" name="Google Shape;86;p16"/>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عجلة الألوان</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色轮</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چرخ رنگ</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컬러 휠</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Color wheel</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Колірне коло</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Rrota me ngjyra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Գունավոր անիվ</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Kleurenwiel</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Roue chromatique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Farbrad</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रंग का पहिया</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カラーホイール</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Tekera rengîn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रङ व्हील</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د رنګ څرخ</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ਰੰਗ ਦਾ ਚੱਕਰ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Roda de cores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Цветовое колесо</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Midabka midabka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rueda de color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Gurudumu la rangi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วงล้อสี</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Renk tekerleği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Bánh xe màu</a:t>
            </a:r>
            <a:endParaRPr sz="1800">
              <a:solidFill>
                <a:schemeClr val="accent3"/>
              </a:solidFill>
              <a:latin typeface="Average"/>
              <a:ea typeface="Average"/>
              <a:cs typeface="Average"/>
              <a:sym typeface="Average"/>
            </a:endParaRPr>
          </a:p>
        </p:txBody>
      </p:sp>
      <p:pic>
        <p:nvPicPr>
          <p:cNvPr id="87" name="Google Shape;87;p16"/>
          <p:cNvPicPr preferRelativeResize="0"/>
          <p:nvPr/>
        </p:nvPicPr>
        <p:blipFill>
          <a:blip r:embed="rId3">
            <a:alphaModFix/>
          </a:blip>
          <a:stretch>
            <a:fillRect/>
          </a:stretch>
        </p:blipFill>
        <p:spPr>
          <a:xfrm>
            <a:off x="28740" y="3428998"/>
            <a:ext cx="3429000" cy="3429000"/>
          </a:xfrm>
          <a:prstGeom prst="rect">
            <a:avLst/>
          </a:prstGeom>
          <a:noFill/>
          <a:ln>
            <a:noFill/>
          </a:ln>
        </p:spPr>
      </p:pic>
      <p:pic>
        <p:nvPicPr>
          <p:cNvPr id="88" name="Google Shape;88;p16"/>
          <p:cNvPicPr preferRelativeResize="0"/>
          <p:nvPr/>
        </p:nvPicPr>
        <p:blipFill>
          <a:blip r:embed="rId4">
            <a:alphaModFix/>
          </a:blip>
          <a:stretch>
            <a:fillRect/>
          </a:stretch>
        </p:blipFill>
        <p:spPr>
          <a:xfrm>
            <a:off x="3476947" y="3429000"/>
            <a:ext cx="2619053"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Complementary colours</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colours that are opposites on the colour wheel</a:t>
            </a:r>
            <a:endParaRPr sz="4800">
              <a:solidFill>
                <a:srgbClr val="FFFFFF"/>
              </a:solidFill>
              <a:latin typeface="Oswald"/>
              <a:ea typeface="Oswald"/>
              <a:cs typeface="Oswald"/>
              <a:sym typeface="Oswald"/>
            </a:endParaRPr>
          </a:p>
        </p:txBody>
      </p:sp>
      <p:sp>
        <p:nvSpPr>
          <p:cNvPr id="94" name="Google Shape;94;p17"/>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الألوان التكميلية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互补色</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رنگ های مکمل</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보색</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Mga pantulong na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Додаткові кольори</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Ngjyra plotësuese</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Լրացուցիչ գույներ</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Complementaire kleuren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Couleurs complémentaires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Komplementärfarben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पूरक रंग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補色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Rengên temamker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पूरक रंगहरू</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بشپړونکي رنګونه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ਪੂਰਕ ਰੰਗ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Cores complementares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Дополнительные цвета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Midabada dhameystiran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Colores complementarios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Rangi za ziada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สีเสริม</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Tamamlayıcı renkler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sắc bổ sung</a:t>
            </a:r>
            <a:endParaRPr sz="1800">
              <a:solidFill>
                <a:schemeClr val="accent3"/>
              </a:solidFill>
              <a:latin typeface="Average"/>
              <a:ea typeface="Average"/>
              <a:cs typeface="Average"/>
              <a:sym typeface="Average"/>
            </a:endParaRPr>
          </a:p>
        </p:txBody>
      </p:sp>
      <p:pic>
        <p:nvPicPr>
          <p:cNvPr id="95" name="Google Shape;95;p17"/>
          <p:cNvPicPr preferRelativeResize="0"/>
          <p:nvPr/>
        </p:nvPicPr>
        <p:blipFill>
          <a:blip r:embed="rId3">
            <a:alphaModFix/>
          </a:blip>
          <a:stretch>
            <a:fillRect/>
          </a:stretch>
        </p:blipFill>
        <p:spPr>
          <a:xfrm>
            <a:off x="127000" y="3428992"/>
            <a:ext cx="1828800" cy="1828800"/>
          </a:xfrm>
          <a:prstGeom prst="rect">
            <a:avLst/>
          </a:prstGeom>
          <a:noFill/>
          <a:ln>
            <a:noFill/>
          </a:ln>
        </p:spPr>
      </p:pic>
      <p:pic>
        <p:nvPicPr>
          <p:cNvPr id="96" name="Google Shape;96;p17"/>
          <p:cNvPicPr preferRelativeResize="0"/>
          <p:nvPr/>
        </p:nvPicPr>
        <p:blipFill>
          <a:blip r:embed="rId4">
            <a:alphaModFix/>
          </a:blip>
          <a:stretch>
            <a:fillRect/>
          </a:stretch>
        </p:blipFill>
        <p:spPr>
          <a:xfrm>
            <a:off x="2197150" y="3489192"/>
            <a:ext cx="1828800" cy="1828800"/>
          </a:xfrm>
          <a:prstGeom prst="rect">
            <a:avLst/>
          </a:prstGeom>
          <a:noFill/>
          <a:ln>
            <a:noFill/>
          </a:ln>
        </p:spPr>
      </p:pic>
      <p:pic>
        <p:nvPicPr>
          <p:cNvPr id="97" name="Google Shape;97;p17"/>
          <p:cNvPicPr preferRelativeResize="0"/>
          <p:nvPr/>
        </p:nvPicPr>
        <p:blipFill>
          <a:blip r:embed="rId5">
            <a:alphaModFix/>
          </a:blip>
          <a:stretch>
            <a:fillRect/>
          </a:stretch>
        </p:blipFill>
        <p:spPr>
          <a:xfrm>
            <a:off x="4267300" y="3489192"/>
            <a:ext cx="1828800" cy="1828800"/>
          </a:xfrm>
          <a:prstGeom prst="rect">
            <a:avLst/>
          </a:prstGeom>
          <a:noFill/>
          <a:ln>
            <a:noFill/>
          </a:ln>
        </p:spPr>
      </p:pic>
      <p:cxnSp>
        <p:nvCxnSpPr>
          <p:cNvPr id="98" name="Google Shape;98;p17"/>
          <p:cNvCxnSpPr/>
          <p:nvPr/>
        </p:nvCxnSpPr>
        <p:spPr>
          <a:xfrm>
            <a:off x="1030950" y="3867625"/>
            <a:ext cx="0" cy="931800"/>
          </a:xfrm>
          <a:prstGeom prst="straightConnector1">
            <a:avLst/>
          </a:prstGeom>
          <a:noFill/>
          <a:ln cap="flat" cmpd="sng" w="38100">
            <a:solidFill>
              <a:srgbClr val="FFFFFF"/>
            </a:solidFill>
            <a:prstDash val="solid"/>
            <a:round/>
            <a:headEnd len="med" w="med" type="none"/>
            <a:tailEnd len="med" w="med" type="none"/>
          </a:ln>
        </p:spPr>
      </p:cxnSp>
      <p:cxnSp>
        <p:nvCxnSpPr>
          <p:cNvPr id="99" name="Google Shape;99;p17"/>
          <p:cNvCxnSpPr/>
          <p:nvPr/>
        </p:nvCxnSpPr>
        <p:spPr>
          <a:xfrm>
            <a:off x="2720150" y="4164100"/>
            <a:ext cx="827400" cy="491100"/>
          </a:xfrm>
          <a:prstGeom prst="straightConnector1">
            <a:avLst/>
          </a:prstGeom>
          <a:noFill/>
          <a:ln cap="flat" cmpd="sng" w="38100">
            <a:solidFill>
              <a:srgbClr val="FFFFFF"/>
            </a:solidFill>
            <a:prstDash val="solid"/>
            <a:round/>
            <a:headEnd len="med" w="med" type="none"/>
            <a:tailEnd len="med" w="med" type="none"/>
          </a:ln>
        </p:spPr>
      </p:cxnSp>
      <p:cxnSp>
        <p:nvCxnSpPr>
          <p:cNvPr id="100" name="Google Shape;100;p17"/>
          <p:cNvCxnSpPr/>
          <p:nvPr/>
        </p:nvCxnSpPr>
        <p:spPr>
          <a:xfrm flipH="1">
            <a:off x="4969075" y="4009150"/>
            <a:ext cx="420000" cy="7902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Cool colours</a:t>
            </a:r>
            <a:endParaRPr sz="4800">
              <a:solidFill>
                <a:srgbClr val="FFFFFF"/>
              </a:solidFill>
              <a:latin typeface="Oswald"/>
              <a:ea typeface="Oswald"/>
              <a:cs typeface="Oswald"/>
              <a:sym typeface="Oswald"/>
            </a:endParaRPr>
          </a:p>
          <a:p>
            <a:pPr indent="0" lvl="0" marL="0" rtl="0" algn="ctr">
              <a:spcBef>
                <a:spcPts val="0"/>
              </a:spcBef>
              <a:spcAft>
                <a:spcPts val="0"/>
              </a:spcAft>
              <a:buNone/>
            </a:pPr>
            <a:r>
              <a:t/>
            </a:r>
            <a:endParaRPr sz="48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colours that are calm and soothing, such as blues and greens</a:t>
            </a:r>
            <a:endParaRPr sz="4800">
              <a:solidFill>
                <a:srgbClr val="FFFFFF"/>
              </a:solidFill>
              <a:latin typeface="Oswald"/>
              <a:ea typeface="Oswald"/>
              <a:cs typeface="Oswald"/>
              <a:sym typeface="Oswald"/>
            </a:endParaRPr>
          </a:p>
        </p:txBody>
      </p:sp>
      <p:sp>
        <p:nvSpPr>
          <p:cNvPr id="106" name="Google Shape;106;p18"/>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ألوان باردة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冷色</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رنگ های سرد</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멋진 색상</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Mga cool na kulay</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Холодні кольори</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Ngjyra të ftohta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Թույն գույներ</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Koele kleuren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Couleurs froides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Coole Farben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अच्छे रंग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クールな色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Rengên sar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चिसो रंगहरू</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ښایسته رنګونه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ਠੰਡੇ ਰੰਗ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Cores legais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Холодные цвета</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Midabo qabow</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Colores fríos</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Rangi za baridi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สีโทนเย็น</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Harika renkler</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Màu sắc mát mẻ</a:t>
            </a:r>
            <a:endParaRPr sz="1800">
              <a:solidFill>
                <a:schemeClr val="accent3"/>
              </a:solidFill>
              <a:latin typeface="Average"/>
              <a:ea typeface="Average"/>
              <a:cs typeface="Average"/>
              <a:sym typeface="Average"/>
            </a:endParaRPr>
          </a:p>
        </p:txBody>
      </p:sp>
      <p:sp>
        <p:nvSpPr>
          <p:cNvPr id="107" name="Google Shape;107;p18"/>
          <p:cNvSpPr/>
          <p:nvPr/>
        </p:nvSpPr>
        <p:spPr>
          <a:xfrm>
            <a:off x="0" y="5154700"/>
            <a:ext cx="2031900" cy="17031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08" name="Google Shape;108;p18"/>
          <p:cNvSpPr/>
          <p:nvPr/>
        </p:nvSpPr>
        <p:spPr>
          <a:xfrm>
            <a:off x="2032036" y="5154700"/>
            <a:ext cx="2031900" cy="17031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09" name="Google Shape;109;p18"/>
          <p:cNvSpPr/>
          <p:nvPr/>
        </p:nvSpPr>
        <p:spPr>
          <a:xfrm>
            <a:off x="4064072" y="5154700"/>
            <a:ext cx="2031900" cy="1703100"/>
          </a:xfrm>
          <a:prstGeom prst="rect">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10" name="Google Shape;110;p18"/>
          <p:cNvSpPr/>
          <p:nvPr/>
        </p:nvSpPr>
        <p:spPr>
          <a:xfrm>
            <a:off x="0" y="3406700"/>
            <a:ext cx="2031900" cy="1748100"/>
          </a:xfrm>
          <a:prstGeom prst="rect">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11" name="Google Shape;111;p18"/>
          <p:cNvSpPr/>
          <p:nvPr/>
        </p:nvSpPr>
        <p:spPr>
          <a:xfrm>
            <a:off x="2032036" y="3406700"/>
            <a:ext cx="2031900" cy="1748100"/>
          </a:xfrm>
          <a:prstGeom prst="rect">
            <a:avLst/>
          </a:prstGeom>
          <a:solidFill>
            <a:srgbClr val="00FF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
        <p:nvSpPr>
          <p:cNvPr id="112" name="Google Shape;112;p18"/>
          <p:cNvSpPr/>
          <p:nvPr/>
        </p:nvSpPr>
        <p:spPr>
          <a:xfrm>
            <a:off x="4064072" y="3406700"/>
            <a:ext cx="2031900" cy="1748100"/>
          </a:xfrm>
          <a:prstGeom prst="rect">
            <a:avLst/>
          </a:prstGeom>
          <a:solidFill>
            <a:srgbClr val="0000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Cyan</a:t>
            </a:r>
            <a:endParaRPr sz="4800">
              <a:solidFill>
                <a:srgbClr val="FFFFFF"/>
              </a:solidFill>
              <a:latin typeface="Oswald"/>
              <a:ea typeface="Oswald"/>
              <a:cs typeface="Oswald"/>
              <a:sym typeface="Oswald"/>
            </a:endParaRPr>
          </a:p>
          <a:p>
            <a:pPr indent="0" lvl="0" marL="0" marR="0" rtl="0" algn="ctr">
              <a:lnSpc>
                <a:spcPct val="100000"/>
              </a:lnSpc>
              <a:spcBef>
                <a:spcPts val="0"/>
              </a:spcBef>
              <a:spcAft>
                <a:spcPts val="0"/>
              </a:spcAft>
              <a:buNone/>
            </a:pPr>
            <a:r>
              <a:t/>
            </a:r>
            <a:endParaRPr sz="3600">
              <a:solidFill>
                <a:srgbClr val="AAAAAA"/>
              </a:solidFill>
              <a:latin typeface="Average"/>
              <a:ea typeface="Average"/>
              <a:cs typeface="Average"/>
              <a:sym typeface="Average"/>
            </a:endParaRPr>
          </a:p>
          <a:p>
            <a:pPr indent="0" lvl="0" marL="0" marR="0" rtl="0" algn="ctr">
              <a:lnSpc>
                <a:spcPct val="100000"/>
              </a:lnSpc>
              <a:spcBef>
                <a:spcPts val="0"/>
              </a:spcBef>
              <a:spcAft>
                <a:spcPts val="0"/>
              </a:spcAft>
              <a:buNone/>
            </a:pPr>
            <a:r>
              <a:rPr lang="en" sz="3600">
                <a:solidFill>
                  <a:srgbClr val="AAAAAA"/>
                </a:solidFill>
                <a:latin typeface="Average"/>
                <a:ea typeface="Average"/>
                <a:cs typeface="Average"/>
                <a:sym typeface="Average"/>
              </a:rPr>
              <a:t>a greenish-blue colour that is one of the colour primaries</a:t>
            </a:r>
            <a:endParaRPr sz="4800">
              <a:solidFill>
                <a:srgbClr val="FFFFFF"/>
              </a:solidFill>
              <a:latin typeface="Oswald"/>
              <a:ea typeface="Oswald"/>
              <a:cs typeface="Oswald"/>
              <a:sym typeface="Oswald"/>
            </a:endParaRPr>
          </a:p>
        </p:txBody>
      </p:sp>
      <p:sp>
        <p:nvSpPr>
          <p:cNvPr id="118" name="Google Shape;118;p19"/>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ازرق سماوي</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青色</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فیروزه ای</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청록색</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Cyan</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Блакитний</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Cyan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Cyan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Cyaan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Cyan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Cyan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सियान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シアン</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Cyan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स्यान</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سیان</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ਸਿਆਨ</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Ciano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Голубой</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Cyan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cian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Cyan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สีฟ้า</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Camgöbeği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lục lam</a:t>
            </a:r>
            <a:endParaRPr sz="1800">
              <a:solidFill>
                <a:schemeClr val="accent3"/>
              </a:solidFill>
              <a:latin typeface="Average"/>
              <a:ea typeface="Average"/>
              <a:cs typeface="Average"/>
              <a:sym typeface="Average"/>
            </a:endParaRPr>
          </a:p>
        </p:txBody>
      </p:sp>
      <p:sp>
        <p:nvSpPr>
          <p:cNvPr id="119" name="Google Shape;119;p19"/>
          <p:cNvSpPr/>
          <p:nvPr/>
        </p:nvSpPr>
        <p:spPr>
          <a:xfrm>
            <a:off x="0" y="3406700"/>
            <a:ext cx="6096000" cy="3451200"/>
          </a:xfrm>
          <a:prstGeom prst="rect">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nvSpPr>
        <p:spPr>
          <a:xfrm>
            <a:off x="127000" y="0"/>
            <a:ext cx="5969100" cy="342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Oswald"/>
                <a:ea typeface="Oswald"/>
                <a:cs typeface="Oswald"/>
                <a:sym typeface="Oswald"/>
              </a:rPr>
              <a:t>Dry brush painting</a:t>
            </a:r>
            <a:endParaRPr sz="4800">
              <a:solidFill>
                <a:srgbClr val="FFFFFF"/>
              </a:solidFill>
              <a:latin typeface="Oswald"/>
              <a:ea typeface="Oswald"/>
              <a:cs typeface="Oswald"/>
              <a:sym typeface="Oswald"/>
            </a:endParaRPr>
          </a:p>
          <a:p>
            <a:pPr indent="0" lvl="0" marL="0" rtl="0" algn="ctr">
              <a:spcBef>
                <a:spcPts val="0"/>
              </a:spcBef>
              <a:spcAft>
                <a:spcPts val="0"/>
              </a:spcAft>
              <a:buNone/>
            </a:pPr>
            <a:r>
              <a:t/>
            </a:r>
            <a:endParaRPr sz="48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AAAAAA"/>
                </a:solidFill>
                <a:latin typeface="Average"/>
                <a:ea typeface="Average"/>
                <a:cs typeface="Average"/>
                <a:sym typeface="Average"/>
              </a:rPr>
              <a:t>creating scratchy brushstrokes using a brush that is mostly dry</a:t>
            </a:r>
            <a:endParaRPr sz="4800">
              <a:solidFill>
                <a:srgbClr val="FFFFFF"/>
              </a:solidFill>
              <a:latin typeface="Oswald"/>
              <a:ea typeface="Oswald"/>
              <a:cs typeface="Oswald"/>
              <a:sym typeface="Oswald"/>
            </a:endParaRPr>
          </a:p>
        </p:txBody>
      </p:sp>
      <p:sp>
        <p:nvSpPr>
          <p:cNvPr id="125" name="Google Shape;125;p20"/>
          <p:cNvSpPr txBox="1"/>
          <p:nvPr/>
        </p:nvSpPr>
        <p:spPr>
          <a:xfrm>
            <a:off x="6096000" y="0"/>
            <a:ext cx="3048000" cy="68580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1900">
                <a:solidFill>
                  <a:srgbClr val="AAAAAA"/>
                </a:solidFill>
                <a:latin typeface="Average"/>
                <a:ea typeface="Average"/>
                <a:cs typeface="Average"/>
                <a:sym typeface="Average"/>
              </a:rPr>
              <a:t>الرسم بالفرشاة الجافة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干刷绘画</a:t>
            </a:r>
            <a:endParaRPr sz="1900">
              <a:solidFill>
                <a:srgbClr val="AAAAAA"/>
              </a:solidFill>
              <a:latin typeface="Average"/>
              <a:ea typeface="Average"/>
              <a:cs typeface="Average"/>
              <a:sym typeface="Average"/>
            </a:endParaRPr>
          </a:p>
          <a:p>
            <a:pPr indent="0" lvl="0" marL="0" rtl="1" algn="ctr">
              <a:spcBef>
                <a:spcPts val="0"/>
              </a:spcBef>
              <a:spcAft>
                <a:spcPts val="0"/>
              </a:spcAft>
              <a:buNone/>
            </a:pPr>
            <a:r>
              <a:rPr lang="en" sz="1900">
                <a:solidFill>
                  <a:srgbClr val="AAAAAA"/>
                </a:solidFill>
                <a:latin typeface="Average"/>
                <a:ea typeface="Average"/>
                <a:cs typeface="Average"/>
                <a:sym typeface="Average"/>
              </a:rPr>
              <a:t>نقاشی با قلم مو خشک</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드라이 브러쉬 페인팅</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Pagpipinta ng dry brush</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900">
                <a:solidFill>
                  <a:srgbClr val="AAAAAA"/>
                </a:solidFill>
                <a:latin typeface="Average"/>
                <a:ea typeface="Average"/>
                <a:cs typeface="Average"/>
                <a:sym typeface="Average"/>
              </a:rPr>
              <a:t>Малювання сухим пензлем</a:t>
            </a:r>
            <a:endParaRPr sz="19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Pikturë me furçë të thatë</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Չոր վրձինով ներկում</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Droge penseelschildering</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Peinture au pinceau sec</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Trockenpinselmalerei</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ड्राई ब्रश पेंटिंग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ドライブラシ塗装</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Wêneya firçeya hişk</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सुक्खा ब्रश चित्रकारी</a:t>
            </a:r>
            <a:endParaRPr sz="1500">
              <a:solidFill>
                <a:srgbClr val="AAAAAA"/>
              </a:solidFill>
              <a:latin typeface="Average"/>
              <a:ea typeface="Average"/>
              <a:cs typeface="Average"/>
              <a:sym typeface="Average"/>
            </a:endParaRPr>
          </a:p>
          <a:p>
            <a:pPr indent="0" lvl="0" marL="0" rtl="1" algn="ctr">
              <a:spcBef>
                <a:spcPts val="0"/>
              </a:spcBef>
              <a:spcAft>
                <a:spcPts val="0"/>
              </a:spcAft>
              <a:buNone/>
            </a:pPr>
            <a:r>
              <a:rPr lang="en" sz="1500">
                <a:solidFill>
                  <a:srgbClr val="AAAAAA"/>
                </a:solidFill>
                <a:latin typeface="Average"/>
                <a:ea typeface="Average"/>
                <a:cs typeface="Average"/>
                <a:sym typeface="Average"/>
              </a:rPr>
              <a:t>د وچ برش نقاشي</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ਸੁੱਕੀ ਬੁਰਸ਼ ਪੇਂਟਿੰਗ</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Pintura com pincel seco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Картина сухой кистью</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Rinjiyeynta burushka qallalan</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Pintar con pincel seco</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Uchoraji wa brashi kavu</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การทาสีด้วยแปรงแห้ง</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Kuru fırça boyama</a:t>
            </a:r>
            <a:endParaRPr sz="1500">
              <a:solidFill>
                <a:srgbClr val="AAAAAA"/>
              </a:solidFill>
              <a:latin typeface="Average"/>
              <a:ea typeface="Average"/>
              <a:cs typeface="Average"/>
              <a:sym typeface="Average"/>
            </a:endParaRPr>
          </a:p>
          <a:p>
            <a:pPr indent="0" lvl="0" marL="0" rtl="0" algn="ctr">
              <a:spcBef>
                <a:spcPts val="0"/>
              </a:spcBef>
              <a:spcAft>
                <a:spcPts val="0"/>
              </a:spcAft>
              <a:buNone/>
            </a:pPr>
            <a:r>
              <a:rPr lang="en" sz="1500">
                <a:solidFill>
                  <a:srgbClr val="AAAAAA"/>
                </a:solidFill>
                <a:latin typeface="Average"/>
                <a:ea typeface="Average"/>
                <a:cs typeface="Average"/>
                <a:sym typeface="Average"/>
              </a:rPr>
              <a:t>Tranh cọ khô</a:t>
            </a:r>
            <a:endParaRPr sz="1800">
              <a:solidFill>
                <a:schemeClr val="accent3"/>
              </a:solidFill>
              <a:latin typeface="Average"/>
              <a:ea typeface="Average"/>
              <a:cs typeface="Average"/>
              <a:sym typeface="Average"/>
            </a:endParaRPr>
          </a:p>
        </p:txBody>
      </p:sp>
      <p:pic>
        <p:nvPicPr>
          <p:cNvPr id="126" name="Google Shape;126;p20"/>
          <p:cNvPicPr preferRelativeResize="0"/>
          <p:nvPr/>
        </p:nvPicPr>
        <p:blipFill rotWithShape="1">
          <a:blip r:embed="rId3">
            <a:alphaModFix/>
          </a:blip>
          <a:srcRect b="63893" l="49998" r="5885" t="9050"/>
          <a:stretch/>
        </p:blipFill>
        <p:spPr>
          <a:xfrm>
            <a:off x="968425" y="3429000"/>
            <a:ext cx="4286249" cy="34290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671250" y="2855000"/>
            <a:ext cx="7852200" cy="11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glazing</a:t>
            </a:r>
            <a:endParaRPr/>
          </a:p>
        </p:txBody>
      </p:sp>
      <p:pic>
        <p:nvPicPr>
          <p:cNvPr id="132" name="Google Shape;132;p21"/>
          <p:cNvPicPr preferRelativeResize="0"/>
          <p:nvPr/>
        </p:nvPicPr>
        <p:blipFill rotWithShape="1">
          <a:blip r:embed="rId3">
            <a:alphaModFix/>
          </a:blip>
          <a:srcRect b="34299" l="6123" r="49760" t="38644"/>
          <a:stretch/>
        </p:blipFill>
        <p:spPr>
          <a:xfrm>
            <a:off x="2800825" y="3868700"/>
            <a:ext cx="3429002" cy="2743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